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77"/>
  </p:notesMasterIdLst>
  <p:sldIdLst>
    <p:sldId id="483" r:id="rId3"/>
    <p:sldId id="497" r:id="rId4"/>
    <p:sldId id="484" r:id="rId5"/>
    <p:sldId id="476" r:id="rId6"/>
    <p:sldId id="485" r:id="rId7"/>
    <p:sldId id="486" r:id="rId8"/>
    <p:sldId id="487" r:id="rId9"/>
    <p:sldId id="488" r:id="rId10"/>
    <p:sldId id="489" r:id="rId11"/>
    <p:sldId id="490" r:id="rId12"/>
    <p:sldId id="491" r:id="rId13"/>
    <p:sldId id="492" r:id="rId14"/>
    <p:sldId id="493" r:id="rId15"/>
    <p:sldId id="494" r:id="rId16"/>
    <p:sldId id="495" r:id="rId17"/>
    <p:sldId id="496" r:id="rId18"/>
    <p:sldId id="477" r:id="rId19"/>
    <p:sldId id="478" r:id="rId20"/>
    <p:sldId id="479" r:id="rId21"/>
    <p:sldId id="480" r:id="rId22"/>
    <p:sldId id="481" r:id="rId23"/>
    <p:sldId id="25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7" r:id="rId39"/>
    <p:sldId id="438" r:id="rId40"/>
    <p:sldId id="431" r:id="rId41"/>
    <p:sldId id="432" r:id="rId42"/>
    <p:sldId id="435" r:id="rId43"/>
    <p:sldId id="436"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9" r:id="rId63"/>
    <p:sldId id="460" r:id="rId64"/>
    <p:sldId id="461" r:id="rId65"/>
    <p:sldId id="462" r:id="rId66"/>
    <p:sldId id="463" r:id="rId67"/>
    <p:sldId id="464" r:id="rId68"/>
    <p:sldId id="466" r:id="rId69"/>
    <p:sldId id="468" r:id="rId70"/>
    <p:sldId id="469" r:id="rId71"/>
    <p:sldId id="471" r:id="rId72"/>
    <p:sldId id="473" r:id="rId73"/>
    <p:sldId id="474" r:id="rId74"/>
    <p:sldId id="475" r:id="rId75"/>
    <p:sldId id="278" r:id="rId7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Intro" id="{7F9C8484-4369-9344-87C8-AB0449422F28}">
          <p14:sldIdLst>
            <p14:sldId id="483"/>
            <p14:sldId id="497"/>
            <p14:sldId id="484"/>
            <p14:sldId id="476"/>
            <p14:sldId id="485"/>
            <p14:sldId id="486"/>
            <p14:sldId id="487"/>
            <p14:sldId id="488"/>
            <p14:sldId id="489"/>
            <p14:sldId id="490"/>
            <p14:sldId id="491"/>
            <p14:sldId id="492"/>
            <p14:sldId id="493"/>
            <p14:sldId id="494"/>
            <p14:sldId id="495"/>
            <p14:sldId id="496"/>
            <p14:sldId id="477"/>
            <p14:sldId id="478"/>
            <p14:sldId id="479"/>
            <p14:sldId id="480"/>
            <p14:sldId id="481"/>
          </p14:sldIdLst>
        </p14:section>
        <p14:section name="Architecture and Containers" id="{034C3DF1-856F-4249-ADCC-42CE91373AA9}">
          <p14:sldIdLst>
            <p14:sldId id="256"/>
            <p14:sldId id="417"/>
            <p14:sldId id="418"/>
            <p14:sldId id="419"/>
            <p14:sldId id="420"/>
            <p14:sldId id="421"/>
            <p14:sldId id="422"/>
            <p14:sldId id="423"/>
            <p14:sldId id="424"/>
            <p14:sldId id="425"/>
            <p14:sldId id="426"/>
            <p14:sldId id="427"/>
            <p14:sldId id="428"/>
            <p14:sldId id="429"/>
            <p14:sldId id="430"/>
            <p14:sldId id="437"/>
            <p14:sldId id="438"/>
            <p14:sldId id="431"/>
            <p14:sldId id="432"/>
            <p14:sldId id="435"/>
          </p14:sldIdLst>
        </p14:section>
        <p14:section name="Operations" id="{87B982B4-CBB2-C14B-980A-235021ECE9F5}">
          <p14:sldIdLst>
            <p14:sldId id="436"/>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60"/>
            <p14:sldId id="461"/>
            <p14:sldId id="462"/>
            <p14:sldId id="463"/>
            <p14:sldId id="464"/>
            <p14:sldId id="466"/>
            <p14:sldId id="468"/>
            <p14:sldId id="469"/>
            <p14:sldId id="471"/>
            <p14:sldId id="473"/>
            <p14:sldId id="474"/>
            <p14:sldId id="475"/>
            <p14:sldId id="278"/>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0" autoAdjust="0"/>
    <p:restoredTop sz="87303" autoAdjust="0"/>
  </p:normalViewPr>
  <p:slideViewPr>
    <p:cSldViewPr snapToGrid="0" snapToObjects="1">
      <p:cViewPr>
        <p:scale>
          <a:sx n="100" d="100"/>
          <a:sy n="100" d="100"/>
        </p:scale>
        <p:origin x="-1688" y="-232"/>
      </p:cViewPr>
      <p:guideLst>
        <p:guide orient="horz" pos="1620"/>
        <p:guide pos="2880"/>
      </p:guideLst>
    </p:cSldViewPr>
  </p:slideViewPr>
  <p:notesTextViewPr>
    <p:cViewPr>
      <p:scale>
        <a:sx n="100" d="100"/>
        <a:sy n="100" d="100"/>
      </p:scale>
      <p:origin x="0" y="0"/>
    </p:cViewPr>
  </p:notesTextViewPr>
  <p:sorterViewPr>
    <p:cViewPr>
      <p:scale>
        <a:sx n="143" d="100"/>
        <a:sy n="143" d="100"/>
      </p:scale>
      <p:origin x="0" y="38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commentAuthors" Target="commentAuthor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projects.spring.io/spring-cloud"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tart.spring.io/"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06921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a:spcBef>
                <a:spcPts val="0"/>
              </a:spcBef>
              <a:buFontTx/>
              <a:buChar char="-"/>
            </a:pPr>
            <a:r>
              <a:rPr lang="en-US" sz="1100" b="0" i="0" kern="1200" dirty="0" smtClean="0">
                <a:solidFill>
                  <a:schemeClr val="tx1"/>
                </a:solidFill>
                <a:effectLst/>
                <a:latin typeface="+mn-lt"/>
                <a:ea typeface="+mn-ea"/>
                <a:cs typeface="+mn-cs"/>
              </a:rPr>
              <a:t>Loosely coupled: deploy and deliver new solutions in architecture w/o coordinating with other teams (must maintain existing contracts with other services in ecosystem)</a:t>
            </a:r>
          </a:p>
          <a:p>
            <a:pPr marL="171450" indent="-171450">
              <a:spcBef>
                <a:spcPts val="0"/>
              </a:spcBef>
              <a:buFontTx/>
              <a:buChar char="-"/>
            </a:pPr>
            <a:r>
              <a:rPr lang="en-US" sz="1100" b="0" i="0" kern="1200" dirty="0" smtClean="0">
                <a:solidFill>
                  <a:schemeClr val="tx1"/>
                </a:solidFill>
                <a:effectLst/>
                <a:latin typeface="+mn-lt"/>
                <a:ea typeface="+mn-ea"/>
                <a:cs typeface="+mn-cs"/>
              </a:rPr>
              <a:t>Bounded Contexts: well define boundaries of service that is being deployed. Certain concepts cannot have agreed upon meanings with everyone in organization. Protect within scope of bounded context which has an API - what we know and how we can interact</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Adrian </a:t>
            </a:r>
            <a:r>
              <a:rPr lang="en-US" sz="1100" b="0" i="0" kern="1200" dirty="0" err="1" smtClean="0">
                <a:solidFill>
                  <a:schemeClr val="tx1"/>
                </a:solidFill>
                <a:effectLst/>
                <a:latin typeface="+mn-lt"/>
                <a:ea typeface="+mn-ea"/>
                <a:cs typeface="+mn-cs"/>
              </a:rPr>
              <a:t>Cockroft's</a:t>
            </a:r>
            <a:r>
              <a:rPr lang="en-US" sz="1100" b="0" i="0" kern="1200" dirty="0" smtClean="0">
                <a:solidFill>
                  <a:schemeClr val="tx1"/>
                </a:solidFill>
                <a:effectLst/>
                <a:latin typeface="+mn-lt"/>
                <a:ea typeface="+mn-ea"/>
                <a:cs typeface="+mn-cs"/>
              </a:rPr>
              <a:t> definition - previous cloud architect @ Netflix</a:t>
            </a:r>
            <a:endParaRPr lang="en-US" sz="1100" kern="1200" dirty="0" smtClean="0">
              <a:solidFill>
                <a:schemeClr val="tx1"/>
              </a:solidFill>
              <a:effectLst/>
              <a:latin typeface="+mn-lt"/>
              <a:ea typeface="+mn-ea"/>
              <a:cs typeface="+mn-cs"/>
            </a:endParaRPr>
          </a:p>
          <a:p>
            <a:pPr marL="171450" indent="-171450">
              <a:spcBef>
                <a:spcPts val="0"/>
              </a:spcBef>
              <a:buFontTx/>
              <a:buChar char="-"/>
            </a:pP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1007731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SOA</a:t>
            </a:r>
          </a:p>
          <a:p>
            <a:r>
              <a:rPr lang="en-US" sz="1100" b="0" i="0" kern="1200" dirty="0" smtClean="0">
                <a:solidFill>
                  <a:schemeClr val="tx1"/>
                </a:solidFill>
                <a:effectLst/>
                <a:latin typeface="+mn-lt"/>
                <a:ea typeface="+mn-ea"/>
                <a:cs typeface="+mn-cs"/>
              </a:rPr>
              <a:t>Forklift is hard</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maybe you've tried to take legacy apps and shove them into </a:t>
            </a:r>
            <a:r>
              <a:rPr lang="en-US" sz="1100" b="0" i="0" kern="1200" dirty="0" err="1" smtClean="0">
                <a:solidFill>
                  <a:schemeClr val="tx1"/>
                </a:solidFill>
                <a:effectLst/>
                <a:latin typeface="+mn-lt"/>
                <a:ea typeface="+mn-ea"/>
                <a:cs typeface="+mn-cs"/>
              </a:rPr>
              <a:t>docker</a:t>
            </a:r>
            <a:r>
              <a:rPr lang="en-US" sz="1100" b="0" i="0" kern="1200" dirty="0" smtClean="0">
                <a:solidFill>
                  <a:schemeClr val="tx1"/>
                </a:solidFill>
                <a:effectLst/>
                <a:latin typeface="+mn-lt"/>
                <a:ea typeface="+mn-ea"/>
                <a:cs typeface="+mn-cs"/>
              </a:rPr>
              <a:t> container</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because of implicit, poorly understood contracts between components</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cannot build </a:t>
            </a:r>
            <a:r>
              <a:rPr lang="en-US" sz="1100" b="0" i="0" kern="1200" dirty="0" err="1" smtClean="0">
                <a:solidFill>
                  <a:schemeClr val="tx1"/>
                </a:solidFill>
                <a:effectLst/>
                <a:latin typeface="+mn-lt"/>
                <a:ea typeface="+mn-ea"/>
                <a:cs typeface="+mn-cs"/>
              </a:rPr>
              <a:t>microservices</a:t>
            </a:r>
            <a:r>
              <a:rPr lang="en-US" sz="1100" b="0" i="0" kern="1200" dirty="0" smtClean="0">
                <a:solidFill>
                  <a:schemeClr val="tx1"/>
                </a:solidFill>
                <a:effectLst/>
                <a:latin typeface="+mn-lt"/>
                <a:ea typeface="+mn-ea"/>
                <a:cs typeface="+mn-cs"/>
              </a:rPr>
              <a:t> same way we build legacy apps</a:t>
            </a:r>
            <a:endParaRPr lang="en-US" sz="1100" kern="1200" dirty="0" smtClean="0">
              <a:solidFill>
                <a:schemeClr val="tx1"/>
              </a:solidFill>
              <a:effectLst/>
              <a:latin typeface="+mn-lt"/>
              <a:ea typeface="+mn-ea"/>
              <a:cs typeface="+mn-cs"/>
            </a:endParaRPr>
          </a:p>
          <a:p>
            <a:pPr>
              <a:spcBef>
                <a:spcPts val="0"/>
              </a:spcBef>
              <a:buNone/>
            </a:pPr>
            <a:endParaRPr lang="en" dirty="0">
              <a:solidFill>
                <a:schemeClr val="dk1"/>
              </a:solidFill>
            </a:endParaRPr>
          </a:p>
        </p:txBody>
      </p:sp>
    </p:spTree>
    <p:extLst>
      <p:ext uri="{BB962C8B-B14F-4D97-AF65-F5344CB8AC3E}">
        <p14:creationId xmlns:p14="http://schemas.microsoft.com/office/powerpoint/2010/main" val="126717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1154762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extLst>
      <p:ext uri="{BB962C8B-B14F-4D97-AF65-F5344CB8AC3E}">
        <p14:creationId xmlns:p14="http://schemas.microsoft.com/office/powerpoint/2010/main" val="1892920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559507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i="0" kern="1200" dirty="0" smtClean="0">
                <a:solidFill>
                  <a:schemeClr val="tx1"/>
                </a:solidFill>
                <a:effectLst/>
                <a:latin typeface="+mn-lt"/>
                <a:ea typeface="+mn-ea"/>
                <a:cs typeface="+mn-cs"/>
              </a:rPr>
              <a:t>Spring Boot</a:t>
            </a:r>
            <a:endParaRPr lang="en-US" sz="1100" b="1"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1) Takes out elbow grease in initial </a:t>
            </a:r>
            <a:r>
              <a:rPr lang="en-US" sz="1100" b="0" i="0" kern="1200" dirty="0" err="1" smtClean="0">
                <a:solidFill>
                  <a:schemeClr val="tx1"/>
                </a:solidFill>
                <a:effectLst/>
                <a:latin typeface="+mn-lt"/>
                <a:ea typeface="+mn-ea"/>
                <a:cs typeface="+mn-cs"/>
              </a:rPr>
              <a:t>config</a:t>
            </a:r>
            <a:r>
              <a:rPr lang="en-US" sz="1100" b="0" i="0" kern="1200" dirty="0" smtClean="0">
                <a:solidFill>
                  <a:schemeClr val="tx1"/>
                </a:solidFill>
                <a:effectLst/>
                <a:latin typeface="+mn-lt"/>
                <a:ea typeface="+mn-ea"/>
                <a:cs typeface="+mn-cs"/>
              </a:rPr>
              <a:t> and dependency management of Spring Java app</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2) spring team has taken years of knowledge of how to manage boilerplate </a:t>
            </a:r>
            <a:r>
              <a:rPr lang="en-US" sz="1100" b="0" i="0" kern="1200" dirty="0" err="1" smtClean="0">
                <a:solidFill>
                  <a:schemeClr val="tx1"/>
                </a:solidFill>
                <a:effectLst/>
                <a:latin typeface="+mn-lt"/>
                <a:ea typeface="+mn-ea"/>
                <a:cs typeface="+mn-cs"/>
              </a:rPr>
              <a:t>config</a:t>
            </a:r>
            <a:r>
              <a:rPr lang="en-US" sz="1100" b="0" i="0" kern="1200" dirty="0" smtClean="0">
                <a:solidFill>
                  <a:schemeClr val="tx1"/>
                </a:solidFill>
                <a:effectLst/>
                <a:latin typeface="+mn-lt"/>
                <a:ea typeface="+mn-ea"/>
                <a:cs typeface="+mn-cs"/>
              </a:rPr>
              <a:t> and bake into framework</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3) </a:t>
            </a:r>
            <a:r>
              <a:rPr lang="en-US" sz="1100" b="0" i="0" kern="1200" dirty="0" smtClean="0">
                <a:solidFill>
                  <a:schemeClr val="tx1"/>
                </a:solidFill>
                <a:effectLst/>
                <a:latin typeface="+mn-lt"/>
                <a:ea typeface="+mn-ea"/>
                <a:cs typeface="+mn-cs"/>
                <a:hlinkClick r:id="rId3"/>
              </a:rPr>
              <a:t>start.spring.io</a:t>
            </a:r>
            <a:r>
              <a:rPr lang="en-US" sz="1100" b="0" i="0" kern="1200" dirty="0" smtClean="0">
                <a:solidFill>
                  <a:schemeClr val="tx1"/>
                </a:solidFill>
                <a:effectLst/>
                <a:latin typeface="+mn-lt"/>
                <a:ea typeface="+mn-ea"/>
                <a:cs typeface="+mn-cs"/>
              </a:rPr>
              <a:t> - give it version of java, maven or </a:t>
            </a:r>
            <a:r>
              <a:rPr lang="en-US" sz="1100" b="0" i="0" kern="1200" dirty="0" err="1" smtClean="0">
                <a:solidFill>
                  <a:schemeClr val="tx1"/>
                </a:solidFill>
                <a:effectLst/>
                <a:latin typeface="+mn-lt"/>
                <a:ea typeface="+mn-ea"/>
                <a:cs typeface="+mn-cs"/>
              </a:rPr>
              <a:t>gradle</a:t>
            </a:r>
            <a:r>
              <a:rPr lang="en-US" sz="1100" b="0" i="0" kern="1200" dirty="0" smtClean="0">
                <a:solidFill>
                  <a:schemeClr val="tx1"/>
                </a:solidFill>
                <a:effectLst/>
                <a:latin typeface="+mn-lt"/>
                <a:ea typeface="+mn-ea"/>
                <a:cs typeface="+mn-cs"/>
              </a:rPr>
              <a:t> etc. and get a zip file for an app that is </a:t>
            </a:r>
            <a:r>
              <a:rPr lang="en-US" sz="1100" b="0" i="0" kern="1200" dirty="0" err="1" smtClean="0">
                <a:solidFill>
                  <a:schemeClr val="tx1"/>
                </a:solidFill>
                <a:effectLst/>
                <a:latin typeface="+mn-lt"/>
                <a:ea typeface="+mn-ea"/>
                <a:cs typeface="+mn-cs"/>
              </a:rPr>
              <a:t>immediatley</a:t>
            </a:r>
            <a:r>
              <a:rPr lang="en-US" sz="1100" b="0" i="0" kern="1200" dirty="0" smtClean="0">
                <a:solidFill>
                  <a:schemeClr val="tx1"/>
                </a:solidFill>
                <a:effectLst/>
                <a:latin typeface="+mn-lt"/>
                <a:ea typeface="+mn-ea"/>
                <a:cs typeface="+mn-cs"/>
              </a:rPr>
              <a:t> runnable </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4) easily embed app containers like tomcat, jetty </a:t>
            </a:r>
            <a:r>
              <a:rPr lang="en-US" sz="1100" b="0" i="0" kern="1200" dirty="0" err="1" smtClean="0">
                <a:solidFill>
                  <a:schemeClr val="tx1"/>
                </a:solidFill>
                <a:effectLst/>
                <a:latin typeface="+mn-lt"/>
                <a:ea typeface="+mn-ea"/>
                <a:cs typeface="+mn-cs"/>
              </a:rPr>
              <a:t>etc</a:t>
            </a:r>
            <a:r>
              <a:rPr lang="en-US" sz="1100" b="0" i="0" kern="1200" dirty="0" smtClean="0">
                <a:solidFill>
                  <a:schemeClr val="tx1"/>
                </a:solidFill>
                <a:effectLst/>
                <a:latin typeface="+mn-lt"/>
                <a:ea typeface="+mn-ea"/>
                <a:cs typeface="+mn-cs"/>
              </a:rPr>
              <a:t> into jar file</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5) gives you introspection endpoints to look at app traces, thread dumps, app metrics and health automatically configured</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6) build app principles codified in 12 factor </a:t>
            </a:r>
            <a:endParaRPr lang="en-US" sz="1100" kern="1200" dirty="0" smtClean="0">
              <a:solidFill>
                <a:schemeClr val="tx1"/>
              </a:solidFill>
              <a:effectLst/>
              <a:latin typeface="+mn-lt"/>
              <a:ea typeface="+mn-ea"/>
              <a:cs typeface="+mn-cs"/>
            </a:endParaRPr>
          </a:p>
          <a:p>
            <a:pPr>
              <a:buFont typeface="Arial" pitchFamily="34" charset="0"/>
              <a:buNone/>
            </a:pPr>
            <a:endParaRPr lang="en-US" sz="1100" b="1" dirty="0" smtClean="0">
              <a:solidFill>
                <a:schemeClr val="bg1">
                  <a:lumMod val="85000"/>
                </a:schemeClr>
              </a:solidFill>
            </a:endParaRPr>
          </a:p>
          <a:p>
            <a:pPr>
              <a:buFont typeface="Arial" pitchFamily="34" charset="0"/>
              <a:buNone/>
            </a:pPr>
            <a:r>
              <a:rPr lang="en-US" sz="1100" b="1" dirty="0" smtClean="0">
                <a:solidFill>
                  <a:schemeClr val="bg1">
                    <a:lumMod val="85000"/>
                  </a:schemeClr>
                </a:solidFill>
              </a:rPr>
              <a:t>Spring Cloud</a:t>
            </a:r>
          </a:p>
          <a:p>
            <a:r>
              <a:rPr lang="en-US" sz="1100" b="0" i="0" kern="1200" dirty="0" smtClean="0">
                <a:solidFill>
                  <a:schemeClr val="tx1"/>
                </a:solidFill>
                <a:effectLst/>
                <a:latin typeface="+mn-lt"/>
                <a:ea typeface="+mn-ea"/>
                <a:cs typeface="+mn-cs"/>
              </a:rPr>
              <a:t>Years of Distributed Systems Management gives us patterns</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1) fault tolerance</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2) service discovery</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3) load balancing</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4) </a:t>
            </a:r>
            <a:r>
              <a:rPr lang="en-US" sz="1100" b="0" i="0" kern="1200" dirty="0" err="1" smtClean="0">
                <a:solidFill>
                  <a:schemeClr val="tx1"/>
                </a:solidFill>
                <a:effectLst/>
                <a:latin typeface="+mn-lt"/>
                <a:ea typeface="+mn-ea"/>
                <a:cs typeface="+mn-cs"/>
              </a:rPr>
              <a:t>config</a:t>
            </a:r>
            <a:r>
              <a:rPr lang="en-US" sz="1100" b="0" i="0" kern="1200" dirty="0" smtClean="0">
                <a:solidFill>
                  <a:schemeClr val="tx1"/>
                </a:solidFill>
                <a:effectLst/>
                <a:latin typeface="+mn-lt"/>
                <a:ea typeface="+mn-ea"/>
                <a:cs typeface="+mn-cs"/>
              </a:rPr>
              <a:t> management</a:t>
            </a:r>
            <a:endParaRPr lang="en-US" sz="1100" kern="1200" dirty="0" smtClean="0">
              <a:solidFill>
                <a:schemeClr val="tx1"/>
              </a:solidFill>
              <a:effectLst/>
              <a:latin typeface="+mn-lt"/>
              <a:ea typeface="+mn-ea"/>
              <a:cs typeface="+mn-cs"/>
            </a:endParaRPr>
          </a:p>
          <a:p>
            <a:pPr>
              <a:buFont typeface="Arial" pitchFamily="34" charset="0"/>
              <a:buNone/>
            </a:pPr>
            <a:endParaRPr lang="en-US" sz="1100" b="1" dirty="0" smtClean="0">
              <a:solidFill>
                <a:schemeClr val="bg1">
                  <a:lumMod val="85000"/>
                </a:schemeClr>
              </a:solidFill>
            </a:endParaRPr>
          </a:p>
          <a:p>
            <a:pPr>
              <a:buFont typeface="Arial" pitchFamily="34" charset="0"/>
              <a:buNone/>
            </a:pPr>
            <a:endParaRPr lang="en-US" sz="1100" b="1" dirty="0" smtClean="0">
              <a:solidFill>
                <a:schemeClr val="bg1">
                  <a:lumMod val="85000"/>
                </a:schemeClr>
              </a:solidFill>
            </a:endParaRPr>
          </a:p>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490060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1056654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fontScale="85000" lnSpcReduction="2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Fault Tolerance</a:t>
            </a:r>
            <a:r>
              <a:rPr lang="en-US" b="1" baseline="0" dirty="0" smtClean="0"/>
              <a:t> &amp; </a:t>
            </a:r>
            <a:r>
              <a:rPr lang="en-US" b="1" dirty="0" smtClean="0"/>
              <a:t>Application</a:t>
            </a:r>
            <a:r>
              <a:rPr lang="en-US" b="1" baseline="0" dirty="0" smtClean="0"/>
              <a:t> Health Management</a:t>
            </a:r>
          </a:p>
          <a:p>
            <a:pPr marL="226428" indent="-226428">
              <a:buAutoNum type="arabicParenR"/>
              <a:defRPr/>
            </a:pPr>
            <a:r>
              <a:rPr lang="en-US" b="1" baseline="0" dirty="0" smtClean="0"/>
              <a:t>Easy Upgrades</a:t>
            </a:r>
          </a:p>
          <a:p>
            <a:pPr marL="226428" indent="-226428">
              <a:buAutoNum type="arabicParenR"/>
              <a:defRPr/>
            </a:pPr>
            <a:r>
              <a:rPr lang="en-US" b="1" baseline="0" dirty="0" err="1" smtClean="0"/>
              <a:t>Buildpacks</a:t>
            </a:r>
            <a:r>
              <a:rPr lang="en-US" b="1" baseline="0" dirty="0" smtClean="0"/>
              <a:t>, Stem Cells, Service Brokers</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p>
          <a:p>
            <a:pPr marL="226428" indent="-226428">
              <a:buAutoNum type="arabicParenR"/>
              <a:defRPr/>
            </a:pPr>
            <a:r>
              <a:rPr lang="en-US" b="1" baseline="0" dirty="0" smtClean="0"/>
              <a:t>Production Ready and Fully Supported</a:t>
            </a:r>
          </a:p>
          <a:p>
            <a:pPr marL="226428" indent="-226428">
              <a:buAutoNum type="arabicParenR"/>
              <a:defRPr/>
            </a:pP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extLst>
      <p:ext uri="{BB962C8B-B14F-4D97-AF65-F5344CB8AC3E}">
        <p14:creationId xmlns:p14="http://schemas.microsoft.com/office/powerpoint/2010/main" val="110282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29000"/>
          </a:xfrm>
        </p:spPr>
      </p:sp>
      <p:sp>
        <p:nvSpPr>
          <p:cNvPr id="3" name="Notes Placeholder 2"/>
          <p:cNvSpPr>
            <a:spLocks noGrp="1"/>
          </p:cNvSpPr>
          <p:nvPr>
            <p:ph type="body" idx="1"/>
          </p:nvPr>
        </p:nvSpPr>
        <p:spPr/>
        <p:txBody>
          <a:bodyPr lIns="90571" tIns="45286" rIns="90571" bIns="45286"/>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a:t>DEA, </a:t>
            </a:r>
            <a:r>
              <a:rPr lang="en-US" sz="2000" dirty="0"/>
              <a:t>which is a droplet execution agent</a:t>
            </a:r>
            <a:r>
              <a:rPr lang="en-US" sz="2000" b="1" dirty="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884853" y="8685863"/>
            <a:ext cx="2971592" cy="456574"/>
          </a:xfrm>
          <a:prstGeom prst="rect">
            <a:avLst/>
          </a:prstGeom>
        </p:spPr>
        <p:txBody>
          <a:bodyPr lIns="89856" tIns="44928" rIns="89856" bIns="44928"/>
          <a:lstStyle/>
          <a:p>
            <a:fld id="{9FC8DD7F-993E-F240-9BF1-7E5C28EE956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677933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7" name="Shape 227"/>
          <p:cNvSpPr>
            <a:spLocks noGrp="1"/>
          </p:cNvSpPr>
          <p:nvPr>
            <p:ph type="body" sz="quarter" idx="1"/>
          </p:nvPr>
        </p:nvSpPr>
        <p:spPr>
          <a:prstGeom prst="rect">
            <a:avLst/>
          </a:prstGeom>
        </p:spPr>
        <p:txBody>
          <a:bodyPr/>
          <a:lstStyle/>
          <a:p>
            <a:pPr lvl="0">
              <a:defRPr sz="1800"/>
            </a:pPr>
            <a:r>
              <a:rPr sz="2400"/>
              <a:t>Which incidentally I wrote a little book on, and we’re going to sign and give those away here in the Hang Space at 10 o’clock.</a:t>
            </a:r>
          </a:p>
        </p:txBody>
      </p:sp>
    </p:spTree>
    <p:extLst>
      <p:ext uri="{BB962C8B-B14F-4D97-AF65-F5344CB8AC3E}">
        <p14:creationId xmlns:p14="http://schemas.microsoft.com/office/powerpoint/2010/main" val="64588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042281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150880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lIns="90571" tIns="45286" rIns="90571" bIns="45286">
            <a:normAutofit fontScale="92500" lnSpcReduction="2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IaaS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extLst>
      <p:ext uri="{BB962C8B-B14F-4D97-AF65-F5344CB8AC3E}">
        <p14:creationId xmlns:p14="http://schemas.microsoft.com/office/powerpoint/2010/main" val="470827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extLst>
      <p:ext uri="{BB962C8B-B14F-4D97-AF65-F5344CB8AC3E}">
        <p14:creationId xmlns:p14="http://schemas.microsoft.com/office/powerpoint/2010/main" val="1861801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extLst>
      <p:ext uri="{BB962C8B-B14F-4D97-AF65-F5344CB8AC3E}">
        <p14:creationId xmlns:p14="http://schemas.microsoft.com/office/powerpoint/2010/main" val="143947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12104595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73894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pPr marL="0" marR="0" indent="0" algn="l" defTabSz="457200" rtl="0" eaLnBrk="1" fontAlgn="auto" latinLnBrk="0" hangingPunct="1">
              <a:lnSpc>
                <a:spcPct val="125000"/>
              </a:lnSpc>
              <a:spcBef>
                <a:spcPts val="0"/>
              </a:spcBef>
              <a:spcAft>
                <a:spcPts val="0"/>
              </a:spcAft>
              <a:buClrTx/>
              <a:buSzTx/>
              <a:buFontTx/>
              <a:buNone/>
              <a:tabLst/>
              <a:defRPr/>
            </a:pPr>
            <a:r>
              <a:rPr lang="en-US" sz="2000" dirty="0" smtClean="0">
                <a:solidFill>
                  <a:schemeClr val="bg2">
                    <a:lumMod val="50000"/>
                  </a:schemeClr>
                </a:solidFill>
              </a:rPr>
              <a:t>The </a:t>
            </a:r>
            <a:r>
              <a:rPr lang="en-US" sz="2000" b="1" dirty="0" smtClean="0">
                <a:solidFill>
                  <a:schemeClr val="bg2">
                    <a:lumMod val="50000"/>
                  </a:schemeClr>
                </a:solidFill>
              </a:rPr>
              <a:t>Cloud Foundry </a:t>
            </a:r>
            <a:r>
              <a:rPr lang="en-US" sz="2000" dirty="0" smtClean="0">
                <a:solidFill>
                  <a:schemeClr val="bg2">
                    <a:lumMod val="50000"/>
                  </a:schemeClr>
                </a:solidFill>
              </a:rPr>
              <a:t>platform is abstracted as a set of large-scale distributed services. It uses </a:t>
            </a:r>
            <a:r>
              <a:rPr lang="en-US" sz="2000" b="1" dirty="0" smtClean="0">
                <a:solidFill>
                  <a:schemeClr val="bg2">
                    <a:lumMod val="50000"/>
                  </a:schemeClr>
                </a:solidFill>
              </a:rPr>
              <a:t>BOSH </a:t>
            </a:r>
            <a:r>
              <a:rPr lang="en-US" sz="2000" dirty="0" smtClean="0">
                <a:solidFill>
                  <a:schemeClr val="bg2">
                    <a:lumMod val="50000"/>
                  </a:schemeClr>
                </a:solidFill>
              </a:rPr>
              <a:t>to operate the underlying infrastructure from </a:t>
            </a:r>
            <a:r>
              <a:rPr lang="en-US" sz="2000" dirty="0" err="1" smtClean="0">
                <a:solidFill>
                  <a:schemeClr val="bg2">
                    <a:lumMod val="50000"/>
                  </a:schemeClr>
                </a:solidFill>
              </a:rPr>
              <a:t>IaaS</a:t>
            </a:r>
            <a:r>
              <a:rPr lang="en-US" sz="2000" dirty="0" smtClean="0">
                <a:solidFill>
                  <a:schemeClr val="bg2">
                    <a:lumMod val="50000"/>
                  </a:schemeClr>
                </a:solidFill>
              </a:rPr>
              <a:t> providers (e.g., VMware, Amazon AWS, </a:t>
            </a:r>
            <a:r>
              <a:rPr lang="en-US" sz="2000" dirty="0" err="1" smtClean="0">
                <a:solidFill>
                  <a:schemeClr val="bg2">
                    <a:lumMod val="50000"/>
                  </a:schemeClr>
                </a:solidFill>
              </a:rPr>
              <a:t>OpenStack</a:t>
            </a:r>
            <a:r>
              <a:rPr lang="en-US" sz="2000" dirty="0" smtClean="0">
                <a:solidFill>
                  <a:schemeClr val="bg2">
                    <a:lumMod val="50000"/>
                  </a:schemeClr>
                </a:solidFill>
              </a:rPr>
              <a:t>). </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Service Broker(s) </a:t>
            </a:r>
            <a:r>
              <a:rPr lang="en-US" sz="2000" dirty="0" smtClean="0">
                <a:solidFill>
                  <a:srgbClr val="000000"/>
                </a:solidFill>
              </a:rPr>
              <a:t>– Bind internal/external Services to Applications</a:t>
            </a:r>
          </a:p>
          <a:p>
            <a:pPr marL="0" marR="0" indent="0" algn="l" defTabSz="457200" rtl="0" eaLnBrk="1" fontAlgn="auto" latinLnBrk="0" hangingPunct="1">
              <a:lnSpc>
                <a:spcPct val="125000"/>
              </a:lnSpc>
              <a:spcBef>
                <a:spcPts val="0"/>
              </a:spcBef>
              <a:spcAft>
                <a:spcPts val="0"/>
              </a:spcAft>
              <a:buClrTx/>
              <a:buSzTx/>
              <a:buFontTx/>
              <a:buNone/>
              <a:tabLst/>
              <a:defRPr/>
            </a:pPr>
            <a:r>
              <a:rPr lang="en-US" sz="2000" b="1" dirty="0" smtClean="0">
                <a:solidFill>
                  <a:srgbClr val="000000"/>
                </a:solidFill>
              </a:rPr>
              <a:t>DEA </a:t>
            </a:r>
            <a:r>
              <a:rPr lang="en-US" sz="2000" dirty="0" smtClean="0">
                <a:solidFill>
                  <a:srgbClr val="000000"/>
                </a:solidFill>
              </a:rPr>
              <a:t>– “Droplet Execution Agent”.  </a:t>
            </a:r>
            <a:r>
              <a:rPr lang="en-US" sz="2000" dirty="0" smtClean="0">
                <a:solidFill>
                  <a:schemeClr val="bg2"/>
                </a:solidFill>
              </a:rPr>
              <a:t>Secure and fully isolated containers responsible for an App’s lifecycle: building, starting and stopping Apps as instructed. </a:t>
            </a:r>
          </a:p>
          <a:p>
            <a:pPr algn="l" rtl="0"/>
            <a:endParaRPr sz="2000" dirty="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lgn="l" rtl="0">
              <a:buSzPct val="25000"/>
            </a:pPr>
            <a:r>
              <a:rPr lang="en-US"/>
              <a:t> </a:t>
            </a:r>
          </a:p>
        </p:txBody>
      </p:sp>
    </p:spTree>
    <p:extLst>
      <p:ext uri="{BB962C8B-B14F-4D97-AF65-F5344CB8AC3E}">
        <p14:creationId xmlns:p14="http://schemas.microsoft.com/office/powerpoint/2010/main" val="464609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47914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a:t>DEA,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extLst>
      <p:ext uri="{BB962C8B-B14F-4D97-AF65-F5344CB8AC3E}">
        <p14:creationId xmlns:p14="http://schemas.microsoft.com/office/powerpoint/2010/main" val="11561534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39769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209782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9888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73072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0" i="0" kern="1200" dirty="0" smtClean="0">
                <a:solidFill>
                  <a:schemeClr val="tx1"/>
                </a:solidFill>
                <a:effectLst/>
                <a:latin typeface="+mn-lt"/>
                <a:ea typeface="+mn-ea"/>
                <a:cs typeface="+mn-cs"/>
              </a:rPr>
              <a:t>CD</a:t>
            </a:r>
          </a:p>
          <a:p>
            <a:r>
              <a:rPr lang="en-US" sz="1100" b="0" i="0" kern="1200" dirty="0" smtClean="0">
                <a:solidFill>
                  <a:schemeClr val="tx1"/>
                </a:solidFill>
                <a:effectLst/>
                <a:latin typeface="+mn-lt"/>
                <a:ea typeface="+mn-ea"/>
                <a:cs typeface="+mn-cs"/>
              </a:rPr>
              <a:t>- need to be able to deploy again and again w/o breaking stuff</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this is day 2 and day 3 story</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operational discipline is key to cloud native</a:t>
            </a:r>
            <a:endParaRPr lang="en-US" sz="1100" kern="1200" dirty="0" smtClean="0">
              <a:solidFill>
                <a:schemeClr val="tx1"/>
              </a:solidFill>
              <a:effectLst/>
              <a:latin typeface="+mn-lt"/>
              <a:ea typeface="+mn-ea"/>
              <a:cs typeface="+mn-cs"/>
            </a:endParaRPr>
          </a:p>
          <a:p>
            <a:r>
              <a:rPr lang="en-US" sz="1100" b="0" i="0" kern="1200" dirty="0" smtClean="0">
                <a:solidFill>
                  <a:schemeClr val="tx1"/>
                </a:solidFill>
                <a:effectLst/>
                <a:latin typeface="+mn-lt"/>
                <a:ea typeface="+mn-ea"/>
                <a:cs typeface="+mn-cs"/>
              </a:rPr>
              <a:t>- if you spend all of your $ on operating, then that takes away from deploying new software</a:t>
            </a:r>
            <a:endParaRPr lang="en-US" sz="1100" kern="1200" dirty="0" smtClean="0">
              <a:solidFill>
                <a:schemeClr val="tx1"/>
              </a:solidFill>
              <a:effectLst/>
              <a:latin typeface="+mn-lt"/>
              <a:ea typeface="+mn-ea"/>
              <a:cs typeface="+mn-cs"/>
            </a:endParaRPr>
          </a:p>
          <a:p>
            <a:pPr>
              <a:spcBef>
                <a:spcPts val="0"/>
              </a:spcBef>
              <a:buNone/>
            </a:pPr>
            <a:endParaRPr lang="en" dirty="0">
              <a:solidFill>
                <a:schemeClr val="dk1"/>
              </a:solidFill>
            </a:endParaRPr>
          </a:p>
        </p:txBody>
      </p:sp>
    </p:spTree>
    <p:extLst>
      <p:ext uri="{BB962C8B-B14F-4D97-AF65-F5344CB8AC3E}">
        <p14:creationId xmlns:p14="http://schemas.microsoft.com/office/powerpoint/2010/main" val="155889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extLst>
      <p:ext uri="{BB962C8B-B14F-4D97-AF65-F5344CB8AC3E}">
        <p14:creationId xmlns:p14="http://schemas.microsoft.com/office/powerpoint/2010/main" val="99368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0" i="0" kern="1200" dirty="0" smtClean="0">
                <a:solidFill>
                  <a:schemeClr val="tx1"/>
                </a:solidFill>
                <a:effectLst/>
                <a:latin typeface="+mn-lt"/>
                <a:ea typeface="+mn-ea"/>
                <a:cs typeface="+mn-cs"/>
              </a:rPr>
              <a:t>- describes contract - relationship between app and substrate it is running on</a:t>
            </a:r>
            <a:endParaRPr lang="en" dirty="0">
              <a:solidFill>
                <a:schemeClr val="dk1"/>
              </a:solidFill>
            </a:endParaRPr>
          </a:p>
        </p:txBody>
      </p:sp>
    </p:spTree>
    <p:extLst>
      <p:ext uri="{BB962C8B-B14F-4D97-AF65-F5344CB8AC3E}">
        <p14:creationId xmlns:p14="http://schemas.microsoft.com/office/powerpoint/2010/main" val="92004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Placeholder">
    <p:spTree>
      <p:nvGrpSpPr>
        <p:cNvPr id="1" name=""/>
        <p:cNvGrpSpPr/>
        <p:nvPr/>
      </p:nvGrpSpPr>
      <p:grpSpPr>
        <a:xfrm>
          <a:off x="0" y="0"/>
          <a:ext cx="0" cy="0"/>
          <a:chOff x="0" y="0"/>
          <a:chExt cx="0" cy="0"/>
        </a:xfrm>
      </p:grpSpPr>
      <p:sp>
        <p:nvSpPr>
          <p:cNvPr id="53" name="Shape 53"/>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
        <p:nvSpPr>
          <p:cNvPr id="54" name="Shape 5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55" name="Shape 55"/>
          <p:cNvSpPr>
            <a:spLocks noGrp="1"/>
          </p:cNvSpPr>
          <p:nvPr>
            <p:ph idx="3"/>
          </p:nvPr>
        </p:nvSpPr>
        <p:spPr>
          <a:xfrm>
            <a:off x="364562" y="1078807"/>
            <a:ext cx="8407401" cy="3429001"/>
          </a:xfrm>
          <a:prstGeom prst="rect">
            <a:avLst/>
          </a:prstGeom>
        </p:spPr>
        <p:txBody>
          <a:bodyPr lIns="45719" tIns="45719" rIns="45719" bIns="45719"/>
          <a:lstStyle/>
          <a:p>
            <a:pPr lvl="0">
              <a:spcBef>
                <a:spcPts val="600"/>
              </a:spcBef>
              <a:buClr>
                <a:srgbClr val="2C95DD"/>
              </a:buClr>
              <a:buFont typeface="Arial"/>
              <a:defRPr sz="2800">
                <a:latin typeface="+mn-lt"/>
                <a:ea typeface="+mn-ea"/>
                <a:cs typeface="+mn-cs"/>
                <a:sym typeface="Helvetica"/>
              </a:defRPr>
            </a:pPr>
            <a:endParaRPr/>
          </a:p>
        </p:txBody>
      </p:sp>
    </p:spTree>
    <p:extLst>
      <p:ext uri="{BB962C8B-B14F-4D97-AF65-F5344CB8AC3E}">
        <p14:creationId xmlns:p14="http://schemas.microsoft.com/office/powerpoint/2010/main" val="1353999017"/>
      </p:ext>
    </p:extLst>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8">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 id="2147483683" r:id="rId15"/>
    <p:sldLayoutId id="2147483684" r:id="rId1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emf"/><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emf"/></Relationships>
</file>

<file path=ppt/slides/_rels/slide1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jpeg"/><Relationship Id="rId18" Type="http://schemas.openxmlformats.org/officeDocument/2006/relationships/image" Target="../media/image60.jpeg"/><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68.png"/><Relationship Id="rId12" Type="http://schemas.openxmlformats.org/officeDocument/2006/relationships/image" Target="../media/image58.png"/><Relationship Id="rId13" Type="http://schemas.openxmlformats.org/officeDocument/2006/relationships/image" Target="../media/image59.jpeg"/><Relationship Id="rId14" Type="http://schemas.openxmlformats.org/officeDocument/2006/relationships/image" Target="../media/image60.jpeg"/><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hyperlink" Target="http://bit.ly/cloud-native-book" TargetMode="External"/><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70.png"/><Relationship Id="rId16" Type="http://schemas.openxmlformats.org/officeDocument/2006/relationships/image" Target="../media/image71.png"/><Relationship Id="rId17" Type="http://schemas.openxmlformats.org/officeDocument/2006/relationships/image" Target="../media/image72.jpg"/><Relationship Id="rId18" Type="http://schemas.openxmlformats.org/officeDocument/2006/relationships/image" Target="../media/image73.jpg"/><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45.jpeg"/><Relationship Id="rId4" Type="http://schemas.openxmlformats.org/officeDocument/2006/relationships/image" Target="../media/image46.png"/><Relationship Id="rId5" Type="http://schemas.openxmlformats.org/officeDocument/2006/relationships/image" Target="../media/image47.jpeg"/><Relationship Id="rId6" Type="http://schemas.openxmlformats.org/officeDocument/2006/relationships/image" Target="../media/image48.jpe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jpg"/><Relationship Id="rId6" Type="http://schemas.openxmlformats.org/officeDocument/2006/relationships/image" Target="../media/image73.jp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cloudfoundry-community/cf-docs-contrib/wiki/Buildpack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6.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11.xml"/><Relationship Id="rId2"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11.xml"/><Relationship Id="rId2"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11.xml"/><Relationship Id="rId2"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9" Type="http://schemas.openxmlformats.org/officeDocument/2006/relationships/image" Target="../media/image92.png"/><Relationship Id="rId20" Type="http://schemas.openxmlformats.org/officeDocument/2006/relationships/image" Target="../media/image103.png"/><Relationship Id="rId21" Type="http://schemas.openxmlformats.org/officeDocument/2006/relationships/image" Target="../media/image104.png"/><Relationship Id="rId10" Type="http://schemas.openxmlformats.org/officeDocument/2006/relationships/image" Target="../media/image93.png"/><Relationship Id="rId11" Type="http://schemas.openxmlformats.org/officeDocument/2006/relationships/image" Target="../media/image94.png"/><Relationship Id="rId12" Type="http://schemas.openxmlformats.org/officeDocument/2006/relationships/image" Target="../media/image95.png"/><Relationship Id="rId13" Type="http://schemas.openxmlformats.org/officeDocument/2006/relationships/image" Target="../media/image96.png"/><Relationship Id="rId14" Type="http://schemas.openxmlformats.org/officeDocument/2006/relationships/image" Target="../media/image97.png"/><Relationship Id="rId15" Type="http://schemas.openxmlformats.org/officeDocument/2006/relationships/image" Target="../media/image98.png"/><Relationship Id="rId16" Type="http://schemas.openxmlformats.org/officeDocument/2006/relationships/image" Target="../media/image99.png"/><Relationship Id="rId17" Type="http://schemas.openxmlformats.org/officeDocument/2006/relationships/image" Target="../media/image100.png"/><Relationship Id="rId18" Type="http://schemas.openxmlformats.org/officeDocument/2006/relationships/image" Target="../media/image101.png"/><Relationship Id="rId19" Type="http://schemas.openxmlformats.org/officeDocument/2006/relationships/image" Target="../media/image102.png"/><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jpg"/><Relationship Id="rId6" Type="http://schemas.openxmlformats.org/officeDocument/2006/relationships/image" Target="../media/image73.jp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5.png"/><Relationship Id="rId3" Type="http://schemas.openxmlformats.org/officeDocument/2006/relationships/image" Target="../media/image10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5.png"/><Relationship Id="rId3"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 Type="http://schemas.openxmlformats.org/officeDocument/2006/relationships/slideLayout" Target="../slideLayouts/slideLayout9.xml"/><Relationship Id="rId2" Type="http://schemas.openxmlformats.org/officeDocument/2006/relationships/image" Target="../media/image108.png"/></Relationships>
</file>

<file path=ppt/slides/_rels/slide46.xml.rels><?xml version="1.0" encoding="UTF-8" standalone="yes"?>
<Relationships xmlns="http://schemas.openxmlformats.org/package/2006/relationships"><Relationship Id="rId11" Type="http://schemas.openxmlformats.org/officeDocument/2006/relationships/image" Target="../media/image113.png"/><Relationship Id="rId12" Type="http://schemas.openxmlformats.org/officeDocument/2006/relationships/image" Target="../media/image116.png"/><Relationship Id="rId13" Type="http://schemas.openxmlformats.org/officeDocument/2006/relationships/image" Target="../media/image117.png"/><Relationship Id="rId1" Type="http://schemas.openxmlformats.org/officeDocument/2006/relationships/slideLayout" Target="../slideLayouts/slideLayout9.xml"/><Relationship Id="rId2" Type="http://schemas.openxmlformats.org/officeDocument/2006/relationships/image" Target="../media/image108.png"/><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4.png"/><Relationship Id="rId10" Type="http://schemas.openxmlformats.org/officeDocument/2006/relationships/image" Target="../media/image115.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13.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6.png"/><Relationship Id="rId10" Type="http://schemas.openxmlformats.org/officeDocument/2006/relationships/image" Target="../media/image117.png"/><Relationship Id="rId1" Type="http://schemas.openxmlformats.org/officeDocument/2006/relationships/slideLayout" Target="../slideLayouts/slideLayout9.xml"/><Relationship Id="rId2"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13.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6.png"/><Relationship Id="rId10" Type="http://schemas.openxmlformats.org/officeDocument/2006/relationships/image" Target="../media/image117.png"/><Relationship Id="rId11" Type="http://schemas.openxmlformats.org/officeDocument/2006/relationships/image" Target="../media/image118.png"/><Relationship Id="rId1" Type="http://schemas.openxmlformats.org/officeDocument/2006/relationships/slideLayout" Target="../slideLayouts/slideLayout9.xml"/><Relationship Id="rId2"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19.png"/><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29.png"/><Relationship Id="rId15" Type="http://schemas.openxmlformats.org/officeDocument/2006/relationships/image" Target="../media/image130.png"/><Relationship Id="rId16" Type="http://schemas.openxmlformats.org/officeDocument/2006/relationships/image" Target="../media/image114.png"/><Relationship Id="rId17" Type="http://schemas.openxmlformats.org/officeDocument/2006/relationships/image" Target="../media/image115.png"/><Relationship Id="rId18" Type="http://schemas.openxmlformats.org/officeDocument/2006/relationships/image" Target="../media/image131.png"/><Relationship Id="rId1" Type="http://schemas.openxmlformats.org/officeDocument/2006/relationships/slideLayout" Target="../slideLayouts/slideLayout9.xml"/><Relationship Id="rId2" Type="http://schemas.openxmlformats.org/officeDocument/2006/relationships/image" Target="../media/image105.png"/><Relationship Id="rId3" Type="http://schemas.openxmlformats.org/officeDocument/2006/relationships/image" Target="../media/image107.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53.xml.rels><?xml version="1.0" encoding="UTF-8" standalone="yes"?>
<Relationships xmlns="http://schemas.openxmlformats.org/package/2006/relationships"><Relationship Id="rId9" Type="http://schemas.openxmlformats.org/officeDocument/2006/relationships/image" Target="../media/image146.png"/><Relationship Id="rId20" Type="http://schemas.openxmlformats.org/officeDocument/2006/relationships/image" Target="../media/image136.png"/><Relationship Id="rId21" Type="http://schemas.openxmlformats.org/officeDocument/2006/relationships/image" Target="../media/image153.png"/><Relationship Id="rId22" Type="http://schemas.openxmlformats.org/officeDocument/2006/relationships/image" Target="../media/image154.png"/><Relationship Id="rId10" Type="http://schemas.openxmlformats.org/officeDocument/2006/relationships/image" Target="../media/image119.png"/><Relationship Id="rId11" Type="http://schemas.openxmlformats.org/officeDocument/2006/relationships/image" Target="../media/image147.png"/><Relationship Id="rId12" Type="http://schemas.openxmlformats.org/officeDocument/2006/relationships/image" Target="../media/image148.png"/><Relationship Id="rId13" Type="http://schemas.openxmlformats.org/officeDocument/2006/relationships/image" Target="../media/image149.png"/><Relationship Id="rId14" Type="http://schemas.openxmlformats.org/officeDocument/2006/relationships/image" Target="../media/image150.png"/><Relationship Id="rId15" Type="http://schemas.openxmlformats.org/officeDocument/2006/relationships/image" Target="../media/image151.png"/><Relationship Id="rId16" Type="http://schemas.openxmlformats.org/officeDocument/2006/relationships/image" Target="../media/image152.png"/><Relationship Id="rId17" Type="http://schemas.openxmlformats.org/officeDocument/2006/relationships/image" Target="../media/image138.png"/><Relationship Id="rId18" Type="http://schemas.openxmlformats.org/officeDocument/2006/relationships/image" Target="../media/image139.png"/><Relationship Id="rId19" Type="http://schemas.openxmlformats.org/officeDocument/2006/relationships/image" Target="../media/image135.png"/><Relationship Id="rId1" Type="http://schemas.openxmlformats.org/officeDocument/2006/relationships/slideLayout" Target="../slideLayouts/slideLayout9.xml"/><Relationship Id="rId2" Type="http://schemas.openxmlformats.org/officeDocument/2006/relationships/image" Target="../media/image112.png"/><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s>
</file>

<file path=ppt/slides/_rels/slide54.xml.rels><?xml version="1.0" encoding="UTF-8" standalone="yes"?>
<Relationships xmlns="http://schemas.openxmlformats.org/package/2006/relationships"><Relationship Id="rId9" Type="http://schemas.openxmlformats.org/officeDocument/2006/relationships/image" Target="../media/image143.png"/><Relationship Id="rId20" Type="http://schemas.openxmlformats.org/officeDocument/2006/relationships/image" Target="../media/image166.png"/><Relationship Id="rId21" Type="http://schemas.openxmlformats.org/officeDocument/2006/relationships/image" Target="../media/image167.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59.png"/><Relationship Id="rId14" Type="http://schemas.openxmlformats.org/officeDocument/2006/relationships/image" Target="../media/image160.png"/><Relationship Id="rId15" Type="http://schemas.openxmlformats.org/officeDocument/2006/relationships/image" Target="../media/image161.png"/><Relationship Id="rId16" Type="http://schemas.openxmlformats.org/officeDocument/2006/relationships/image" Target="../media/image162.png"/><Relationship Id="rId17" Type="http://schemas.openxmlformats.org/officeDocument/2006/relationships/image" Target="../media/image163.png"/><Relationship Id="rId18" Type="http://schemas.openxmlformats.org/officeDocument/2006/relationships/image" Target="../media/image164.png"/><Relationship Id="rId19" Type="http://schemas.openxmlformats.org/officeDocument/2006/relationships/image" Target="../media/image165.png"/><Relationship Id="rId1" Type="http://schemas.openxmlformats.org/officeDocument/2006/relationships/slideLayout" Target="../slideLayouts/slideLayout9.xml"/><Relationship Id="rId2" Type="http://schemas.openxmlformats.org/officeDocument/2006/relationships/image" Target="../media/image155.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s>
</file>

<file path=ppt/slides/_rels/slide55.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1.png"/><Relationship Id="rId14" Type="http://schemas.openxmlformats.org/officeDocument/2006/relationships/image" Target="../media/image140.png"/><Relationship Id="rId15" Type="http://schemas.openxmlformats.org/officeDocument/2006/relationships/image" Target="../media/image150.png"/><Relationship Id="rId16" Type="http://schemas.openxmlformats.org/officeDocument/2006/relationships/image" Target="../media/image152.png"/><Relationship Id="rId1" Type="http://schemas.openxmlformats.org/officeDocument/2006/relationships/slideLayout" Target="../slideLayouts/slideLayout9.xml"/><Relationship Id="rId2" Type="http://schemas.openxmlformats.org/officeDocument/2006/relationships/image" Target="../media/image76.png"/><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19.png"/><Relationship Id="rId10"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74.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7.png"/><Relationship Id="rId3" Type="http://schemas.openxmlformats.org/officeDocument/2006/relationships/image" Target="../media/image1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7.png"/></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74.png"/><Relationship Id="rId9" Type="http://schemas.openxmlformats.org/officeDocument/2006/relationships/image" Target="../media/image136.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4.png"/></Relationships>
</file>

<file path=ppt/slides/_rels/slide64.xml.rels><?xml version="1.0" encoding="UTF-8" standalone="yes"?>
<Relationships xmlns="http://schemas.openxmlformats.org/package/2006/relationships"><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0.png"/><Relationship Id="rId1" Type="http://schemas.openxmlformats.org/officeDocument/2006/relationships/slideLayout" Target="../slideLayouts/slideLayout9.xml"/><Relationship Id="rId2"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74.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81.png"/><Relationship Id="rId7" Type="http://schemas.openxmlformats.org/officeDocument/2006/relationships/image" Target="../media/image140.png"/><Relationship Id="rId8" Type="http://schemas.openxmlformats.org/officeDocument/2006/relationships/image" Target="../media/image182.png"/><Relationship Id="rId1" Type="http://schemas.openxmlformats.org/officeDocument/2006/relationships/slideLayout" Target="../slideLayouts/slideLayout9.xml"/><Relationship Id="rId2" Type="http://schemas.openxmlformats.org/officeDocument/2006/relationships/image" Target="../media/image168.png"/></Relationships>
</file>

<file path=ppt/slides/_rels/slide69.xml.rels><?xml version="1.0" encoding="UTF-8" standalone="yes"?>
<Relationships xmlns="http://schemas.openxmlformats.org/package/2006/relationships"><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1" Type="http://schemas.openxmlformats.org/officeDocument/2006/relationships/slideLayout" Target="../slideLayouts/slideLayout9.xml"/><Relationship Id="rId2" Type="http://schemas.openxmlformats.org/officeDocument/2006/relationships/image" Target="../media/image1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81.png"/><Relationship Id="rId7" Type="http://schemas.openxmlformats.org/officeDocument/2006/relationships/image" Target="../media/image140.png"/><Relationship Id="rId8" Type="http://schemas.openxmlformats.org/officeDocument/2006/relationships/image" Target="../media/image186.png"/><Relationship Id="rId9" Type="http://schemas.openxmlformats.org/officeDocument/2006/relationships/image" Target="../media/image187.png"/><Relationship Id="rId1" Type="http://schemas.openxmlformats.org/officeDocument/2006/relationships/slideLayout" Target="../slideLayouts/slideLayout9.xml"/><Relationship Id="rId2" Type="http://schemas.openxmlformats.org/officeDocument/2006/relationships/image" Target="../media/image1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174.png"/><Relationship Id="rId1" Type="http://schemas.openxmlformats.org/officeDocument/2006/relationships/slideLayout" Target="../slideLayouts/slideLayout9.xml"/><Relationship Id="rId2" Type="http://schemas.openxmlformats.org/officeDocument/2006/relationships/image" Target="../media/image11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g-billboard-indianrailways-highq_blurred.jpg"/>
          <p:cNvPicPr>
            <a:picLocks noChangeAspect="1"/>
          </p:cNvPicPr>
          <p:nvPr/>
        </p:nvPicPr>
        <p:blipFill rotWithShape="1">
          <a:blip r:embed="rId3">
            <a:extLst>
              <a:ext uri="{28A0092B-C50C-407E-A947-70E740481C1C}">
                <a14:useLocalDpi xmlns:a14="http://schemas.microsoft.com/office/drawing/2010/main" val="0"/>
              </a:ext>
            </a:extLst>
          </a:blip>
          <a:srcRect t="12520" r="7256"/>
          <a:stretch/>
        </p:blipFill>
        <p:spPr>
          <a:xfrm>
            <a:off x="0" y="0"/>
            <a:ext cx="9144000" cy="5143500"/>
          </a:xfrm>
          <a:prstGeom prst="rect">
            <a:avLst/>
          </a:prstGeom>
        </p:spPr>
      </p:pic>
      <p:sp>
        <p:nvSpPr>
          <p:cNvPr id="4" name="Title 1"/>
          <p:cNvSpPr txBox="1">
            <a:spLocks/>
          </p:cNvSpPr>
          <p:nvPr/>
        </p:nvSpPr>
        <p:spPr>
          <a:xfrm>
            <a:off x="539657" y="2687782"/>
            <a:ext cx="7633427" cy="809244"/>
          </a:xfrm>
          <a:prstGeom prst="rect">
            <a:avLst/>
          </a:prstGeom>
        </p:spPr>
        <p:txBody>
          <a:bodyPr/>
          <a:lst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a:lstStyle>
          <a:p>
            <a:r>
              <a:rPr lang="en-US" sz="2400" dirty="0" smtClean="0">
                <a:solidFill>
                  <a:schemeClr val="bg1"/>
                </a:solidFill>
                <a:latin typeface="Arial"/>
                <a:cs typeface="Arial"/>
              </a:rPr>
              <a:t>Transforming to Cloud Native</a:t>
            </a:r>
          </a:p>
          <a:p>
            <a:r>
              <a:rPr lang="en-US" sz="2400" dirty="0" smtClean="0">
                <a:solidFill>
                  <a:schemeClr val="bg1"/>
                </a:solidFill>
                <a:latin typeface="Arial"/>
                <a:cs typeface="Arial"/>
              </a:rPr>
              <a:t>Pivotal </a:t>
            </a:r>
            <a:r>
              <a:rPr lang="en-US" sz="2400" dirty="0" smtClean="0">
                <a:solidFill>
                  <a:schemeClr val="bg1"/>
                </a:solidFill>
                <a:latin typeface="Arial"/>
                <a:cs typeface="Arial"/>
              </a:rPr>
              <a:t>Cloud Foundry </a:t>
            </a:r>
            <a:r>
              <a:rPr lang="en-US" sz="2400" dirty="0" smtClean="0">
                <a:solidFill>
                  <a:schemeClr val="bg1"/>
                </a:solidFill>
                <a:latin typeface="Arial"/>
                <a:cs typeface="Arial"/>
              </a:rPr>
              <a:t>Overview &amp; Demo</a:t>
            </a:r>
            <a:endParaRPr lang="en-US" sz="2400" dirty="0" smtClean="0">
              <a:solidFill>
                <a:schemeClr val="bg1"/>
              </a:solidFill>
              <a:latin typeface="Arial"/>
              <a:cs typeface="Arial"/>
            </a:endParaRPr>
          </a:p>
          <a:p>
            <a:r>
              <a:rPr lang="en-US" sz="2400" dirty="0" smtClean="0">
                <a:solidFill>
                  <a:schemeClr val="bg1"/>
                </a:solidFill>
                <a:latin typeface="Arial"/>
                <a:cs typeface="Arial"/>
              </a:rPr>
              <a:t>Operations Key Role with Pivotal Cloud Foundry</a:t>
            </a:r>
          </a:p>
          <a:p>
            <a:endParaRPr lang="en-US" sz="2400" dirty="0" smtClean="0">
              <a:solidFill>
                <a:schemeClr val="bg1"/>
              </a:solidFill>
              <a:latin typeface="Arial"/>
              <a:cs typeface="Arial"/>
            </a:endParaRPr>
          </a:p>
          <a:p>
            <a:r>
              <a:rPr lang="en-US" sz="2400" dirty="0" smtClean="0">
                <a:solidFill>
                  <a:schemeClr val="bg1"/>
                </a:solidFill>
                <a:latin typeface="Arial"/>
                <a:cs typeface="Arial"/>
              </a:rPr>
              <a:t>Humana PCF Workshop: Operators Track</a:t>
            </a:r>
          </a:p>
          <a:p>
            <a:r>
              <a:rPr lang="en-US" sz="2400" dirty="0" smtClean="0">
                <a:solidFill>
                  <a:schemeClr val="bg1"/>
                </a:solidFill>
                <a:latin typeface="Arial"/>
                <a:cs typeface="Arial"/>
              </a:rPr>
              <a:t>November </a:t>
            </a:r>
            <a:r>
              <a:rPr lang="en-US" sz="2400" dirty="0">
                <a:solidFill>
                  <a:schemeClr val="bg1"/>
                </a:solidFill>
                <a:latin typeface="Arial"/>
                <a:cs typeface="Arial"/>
              </a:rPr>
              <a:t>4</a:t>
            </a:r>
            <a:r>
              <a:rPr lang="en-US" sz="2400" baseline="30000" dirty="0" smtClean="0">
                <a:solidFill>
                  <a:schemeClr val="bg1"/>
                </a:solidFill>
                <a:latin typeface="Arial"/>
                <a:cs typeface="Arial"/>
              </a:rPr>
              <a:t>th</a:t>
            </a:r>
            <a:r>
              <a:rPr lang="en-US" sz="2400" dirty="0" smtClean="0">
                <a:solidFill>
                  <a:schemeClr val="bg1"/>
                </a:solidFill>
                <a:latin typeface="Arial"/>
                <a:cs typeface="Arial"/>
              </a:rPr>
              <a:t>, 2015</a:t>
            </a:r>
          </a:p>
        </p:txBody>
      </p:sp>
      <p:pic>
        <p:nvPicPr>
          <p:cNvPr id="5" name="Picture 4" descr="Pivotal_TealOnWhite_RGB-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48" y="659073"/>
            <a:ext cx="1987196" cy="465256"/>
          </a:xfrm>
          <a:prstGeom prst="rect">
            <a:avLst/>
          </a:prstGeom>
        </p:spPr>
      </p:pic>
    </p:spTree>
    <p:extLst>
      <p:ext uri="{BB962C8B-B14F-4D97-AF65-F5344CB8AC3E}">
        <p14:creationId xmlns:p14="http://schemas.microsoft.com/office/powerpoint/2010/main" val="442410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20002159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1252492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18825574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13</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898697403"/>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5759391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149996251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a:solidFill>
                  <a:schemeClr val="accent1"/>
                </a:solidFill>
              </a:rPr>
              <a:t>1.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196575108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tx1">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chemeClr val="bg2"/>
                </a:solidFill>
              </a:rPr>
              <a:t>The Power of Cloud-Native Application Platforms</a:t>
            </a:r>
            <a:endParaRPr lang="en-US" sz="2800" dirty="0">
              <a:solidFill>
                <a:schemeClr val="bg2"/>
              </a:solidFill>
            </a:endParaRPr>
          </a:p>
        </p:txBody>
      </p:sp>
      <p:sp>
        <p:nvSpPr>
          <p:cNvPr id="7" name="Rounded Rectangle 6"/>
          <p:cNvSpPr/>
          <p:nvPr/>
        </p:nvSpPr>
        <p:spPr>
          <a:xfrm>
            <a:off x="469201" y="1341401"/>
            <a:ext cx="2352716" cy="2806605"/>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992846" y="1860188"/>
            <a:ext cx="1523847" cy="2263140"/>
            <a:chOff x="637640" y="3495636"/>
            <a:chExt cx="1371600" cy="2873828"/>
          </a:xfrm>
        </p:grpSpPr>
        <p:sp>
          <p:nvSpPr>
            <p:cNvPr id="11" name="Rounded Rectangle 10"/>
            <p:cNvSpPr/>
            <p:nvPr/>
          </p:nvSpPr>
          <p:spPr>
            <a:xfrm>
              <a:off x="637640" y="5781636"/>
              <a:ext cx="1371600" cy="261257"/>
            </a:xfrm>
            <a:prstGeom prst="roundRect">
              <a:avLst/>
            </a:prstGeom>
            <a:solidFill>
              <a:schemeClr val="tx1"/>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784432" y="1813261"/>
            <a:ext cx="208414" cy="2334744"/>
          </a:xfrm>
          <a:prstGeom prst="leftBrace">
            <a:avLst>
              <a:gd name="adj1" fmla="val 0"/>
              <a:gd name="adj2" fmla="val 50000"/>
            </a:avLst>
          </a:prstGeom>
          <a:noFill/>
          <a:ln w="19050" cap="flat" cmpd="sng" algn="ctr">
            <a:solidFill>
              <a:schemeClr val="bg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a:ea typeface="Calibri"/>
              <a:cs typeface="Calibri"/>
            </a:endParaRPr>
          </a:p>
        </p:txBody>
      </p:sp>
      <p:sp>
        <p:nvSpPr>
          <p:cNvPr id="10" name="TextBox 52"/>
          <p:cNvSpPr txBox="1"/>
          <p:nvPr/>
        </p:nvSpPr>
        <p:spPr>
          <a:xfrm>
            <a:off x="458749" y="2430867"/>
            <a:ext cx="400110" cy="109068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sp>
        <p:nvSpPr>
          <p:cNvPr id="21" name="Rounded Rectangle 20"/>
          <p:cNvSpPr/>
          <p:nvPr/>
        </p:nvSpPr>
        <p:spPr>
          <a:xfrm>
            <a:off x="3428246" y="2892294"/>
            <a:ext cx="1523846" cy="20574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sp>
        <p:nvSpPr>
          <p:cNvPr id="25" name="Rounded Rectangle 24"/>
          <p:cNvSpPr/>
          <p:nvPr/>
        </p:nvSpPr>
        <p:spPr>
          <a:xfrm>
            <a:off x="2920767" y="1341406"/>
            <a:ext cx="2352717" cy="2806608"/>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3444413" y="1860194"/>
            <a:ext cx="1523847" cy="2263143"/>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3235999" y="1813266"/>
            <a:ext cx="177387" cy="1180313"/>
          </a:xfrm>
          <a:prstGeom prst="leftBrace">
            <a:avLst>
              <a:gd name="adj1" fmla="val 0"/>
              <a:gd name="adj2" fmla="val 50000"/>
            </a:avLst>
          </a:prstGeom>
          <a:noFill/>
          <a:ln w="19050" cap="flat" cmpd="sng" algn="ctr">
            <a:solidFill>
              <a:schemeClr val="bg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2918931" y="1849100"/>
            <a:ext cx="400110" cy="1090683"/>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sp>
        <p:nvSpPr>
          <p:cNvPr id="23" name="Left Brace 22"/>
          <p:cNvSpPr/>
          <p:nvPr/>
        </p:nvSpPr>
        <p:spPr>
          <a:xfrm flipH="1">
            <a:off x="4946457" y="2979972"/>
            <a:ext cx="218311" cy="1191747"/>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5088817" y="3322218"/>
            <a:ext cx="400110" cy="461024"/>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2"/>
                </a:solidFill>
                <a:uLnTx/>
                <a:uFillTx/>
                <a:latin typeface="+mj-lt"/>
                <a:ea typeface="Calibri"/>
                <a:cs typeface="Calibri"/>
              </a:rPr>
              <a:t>IaaS</a:t>
            </a:r>
            <a:endParaRPr kumimoji="0" lang="en-US" sz="1400" b="0" i="0" u="none" strike="noStrike" kern="0" cap="none" spc="0" normalizeH="0" baseline="0" noProof="0" dirty="0">
              <a:ln>
                <a:noFill/>
              </a:ln>
              <a:solidFill>
                <a:schemeClr val="bg2"/>
              </a:solidFill>
              <a:uLnTx/>
              <a:uFillTx/>
              <a:latin typeface="+mj-lt"/>
              <a:ea typeface="Calibri"/>
              <a:cs typeface="Calibri"/>
            </a:endParaRPr>
          </a:p>
        </p:txBody>
      </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1C7B70"/>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1C7B70"/>
                </a:solidFill>
                <a:latin typeface="+mj-lt"/>
                <a:ea typeface="Calibri"/>
                <a:cs typeface="Calibri"/>
              </a:rPr>
              <a:t>Choice of</a:t>
            </a:r>
            <a:r>
              <a:rPr lang="en-US" sz="1400" b="1" kern="0" noProof="0" dirty="0" smtClean="0">
                <a:solidFill>
                  <a:srgbClr val="1C7B70"/>
                </a:solidFill>
                <a:latin typeface="+mj-lt"/>
                <a:ea typeface="Calibri"/>
                <a:cs typeface="Calibri"/>
              </a:rPr>
              <a:t> IaaS</a:t>
            </a:r>
            <a:endParaRPr kumimoji="0" lang="en-US" sz="1400" b="1" i="0" u="none" strike="noStrike" kern="0" cap="none" spc="0" normalizeH="0" baseline="0" noProof="0" dirty="0">
              <a:ln>
                <a:noFill/>
              </a:ln>
              <a:solidFill>
                <a:srgbClr val="1C7B70"/>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kern="0" dirty="0" smtClean="0">
                <a:solidFill>
                  <a:schemeClr val="bg1"/>
                </a:solidFill>
                <a:latin typeface="Calibri"/>
                <a:cs typeface="Calibri"/>
              </a:rPr>
              <a:t>Business Value, Agility &amp; Cost Savings</a:t>
            </a:r>
            <a:endParaRPr lang="en-US" sz="1400" kern="0" dirty="0">
              <a:solidFill>
                <a:schemeClr val="bg1"/>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chemeClr val="bg1"/>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spTree>
    <p:extLst>
      <p:ext uri="{BB962C8B-B14F-4D97-AF65-F5344CB8AC3E}">
        <p14:creationId xmlns:p14="http://schemas.microsoft.com/office/powerpoint/2010/main" val="181290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6713" y="250133"/>
            <a:ext cx="8410576" cy="457201"/>
          </a:xfrm>
        </p:spPr>
        <p:txBody>
          <a:bodyPr/>
          <a:lstStyle/>
          <a:p>
            <a:r>
              <a:rPr lang="en-US" sz="2800" dirty="0" smtClean="0">
                <a:solidFill>
                  <a:schemeClr val="bg2"/>
                </a:solidFill>
              </a:rPr>
              <a:t>Continuous Delivery With PCF</a:t>
            </a:r>
            <a:endParaRPr lang="en-US" sz="2800" dirty="0">
              <a:solidFill>
                <a:schemeClr val="bg2"/>
              </a:solidFill>
            </a:endParaRPr>
          </a:p>
        </p:txBody>
      </p:sp>
      <p:pic>
        <p:nvPicPr>
          <p:cNvPr id="5" name="Picture 4" descr="Screen Shot 2014-01-30 at 10.28.14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3067" y="1863690"/>
            <a:ext cx="2205901" cy="1336159"/>
          </a:xfrm>
          <a:prstGeom prst="rect">
            <a:avLst/>
          </a:prstGeom>
        </p:spPr>
      </p:pic>
      <p:sp>
        <p:nvSpPr>
          <p:cNvPr id="8" name="Circular Arrow 7"/>
          <p:cNvSpPr/>
          <p:nvPr/>
        </p:nvSpPr>
        <p:spPr>
          <a:xfrm rot="10800000" flipV="1">
            <a:off x="3204491" y="967461"/>
            <a:ext cx="3366042" cy="3374221"/>
          </a:xfrm>
          <a:prstGeom prst="circularArrow">
            <a:avLst>
              <a:gd name="adj1" fmla="val 5544"/>
              <a:gd name="adj2" fmla="val 330680"/>
              <a:gd name="adj3" fmla="val 13824882"/>
              <a:gd name="adj4" fmla="val 14599581"/>
              <a:gd name="adj5" fmla="val 575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6360" y="1215194"/>
            <a:ext cx="736439" cy="736439"/>
          </a:xfrm>
          <a:prstGeom prst="rect">
            <a:avLst/>
          </a:prstGeom>
        </p:spPr>
      </p:pic>
      <p:pic>
        <p:nvPicPr>
          <p:cNvPr id="10" name="Picture 9" descr="MacBook_Pro_Retina.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0664" y="1919596"/>
            <a:ext cx="1046435" cy="630454"/>
          </a:xfrm>
          <a:prstGeom prst="rect">
            <a:avLst/>
          </a:prstGeom>
        </p:spPr>
      </p:pic>
      <p:cxnSp>
        <p:nvCxnSpPr>
          <p:cNvPr id="12" name="Straight Arrow Connector 11"/>
          <p:cNvCxnSpPr>
            <a:stCxn id="9" idx="2"/>
          </p:cNvCxnSpPr>
          <p:nvPr/>
        </p:nvCxnSpPr>
        <p:spPr>
          <a:xfrm>
            <a:off x="2534580" y="1951633"/>
            <a:ext cx="7401" cy="74738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23" idx="1"/>
          </p:cNvCxnSpPr>
          <p:nvPr/>
        </p:nvCxnSpPr>
        <p:spPr>
          <a:xfrm rot="5400000" flipH="1" flipV="1">
            <a:off x="3150444" y="2807565"/>
            <a:ext cx="144084" cy="1393703"/>
          </a:xfrm>
          <a:prstGeom prst="bentConnector4">
            <a:avLst>
              <a:gd name="adj1" fmla="val -158657"/>
              <a:gd name="adj2" fmla="val 60335"/>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919338" y="3280339"/>
            <a:ext cx="438249" cy="304071"/>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bg1"/>
                </a:solidFill>
                <a:latin typeface="Calibri"/>
                <a:cs typeface="Calibri"/>
              </a:rPr>
              <a:t>DEV</a:t>
            </a:r>
            <a:endParaRPr lang="en-US" sz="700" dirty="0">
              <a:solidFill>
                <a:schemeClr val="bg1"/>
              </a:solidFill>
              <a:latin typeface="Calibri"/>
              <a:cs typeface="Calibri"/>
            </a:endParaRPr>
          </a:p>
        </p:txBody>
      </p:sp>
      <p:sp>
        <p:nvSpPr>
          <p:cNvPr id="24" name="Rectangle 23"/>
          <p:cNvSpPr/>
          <p:nvPr/>
        </p:nvSpPr>
        <p:spPr>
          <a:xfrm>
            <a:off x="4432239" y="3280703"/>
            <a:ext cx="438249" cy="304071"/>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bg1"/>
                </a:solidFill>
                <a:latin typeface="Calibri"/>
                <a:cs typeface="Calibri"/>
              </a:rPr>
              <a:t>STAGE</a:t>
            </a:r>
            <a:endParaRPr lang="en-US" sz="700" dirty="0">
              <a:solidFill>
                <a:schemeClr val="bg1"/>
              </a:solidFill>
              <a:latin typeface="Calibri"/>
              <a:cs typeface="Calibri"/>
            </a:endParaRPr>
          </a:p>
        </p:txBody>
      </p:sp>
      <p:sp>
        <p:nvSpPr>
          <p:cNvPr id="25" name="Rectangle 24"/>
          <p:cNvSpPr/>
          <p:nvPr/>
        </p:nvSpPr>
        <p:spPr>
          <a:xfrm>
            <a:off x="4945140" y="3280704"/>
            <a:ext cx="438249" cy="304071"/>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bg1"/>
                </a:solidFill>
                <a:latin typeface="Calibri"/>
                <a:cs typeface="Calibri"/>
              </a:rPr>
              <a:t>UAT</a:t>
            </a:r>
            <a:endParaRPr lang="en-US" sz="700" dirty="0">
              <a:solidFill>
                <a:schemeClr val="bg1"/>
              </a:solidFill>
              <a:latin typeface="Calibri"/>
              <a:cs typeface="Calibri"/>
            </a:endParaRPr>
          </a:p>
        </p:txBody>
      </p:sp>
      <p:sp>
        <p:nvSpPr>
          <p:cNvPr id="26" name="Rectangle 25"/>
          <p:cNvSpPr/>
          <p:nvPr/>
        </p:nvSpPr>
        <p:spPr>
          <a:xfrm>
            <a:off x="5458040" y="3280703"/>
            <a:ext cx="438249" cy="304071"/>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bg1"/>
                </a:solidFill>
                <a:latin typeface="Calibri"/>
                <a:cs typeface="Calibri"/>
              </a:rPr>
              <a:t>PROD</a:t>
            </a:r>
            <a:endParaRPr lang="en-US" sz="700" dirty="0">
              <a:solidFill>
                <a:schemeClr val="bg1"/>
              </a:solidFill>
              <a:latin typeface="Calibri"/>
              <a:cs typeface="Calibri"/>
            </a:endParaRPr>
          </a:p>
        </p:txBody>
      </p:sp>
      <p:cxnSp>
        <p:nvCxnSpPr>
          <p:cNvPr id="28" name="Curved Connector 27"/>
          <p:cNvCxnSpPr>
            <a:stCxn id="23" idx="2"/>
            <a:endCxn id="24" idx="2"/>
          </p:cNvCxnSpPr>
          <p:nvPr/>
        </p:nvCxnSpPr>
        <p:spPr>
          <a:xfrm rot="16200000" flipH="1">
            <a:off x="4394731" y="3328141"/>
            <a:ext cx="364" cy="512901"/>
          </a:xfrm>
          <a:prstGeom prst="curvedConnector3">
            <a:avLst>
              <a:gd name="adj1" fmla="val 94842308"/>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p:cNvCxnSpPr/>
          <p:nvPr/>
        </p:nvCxnSpPr>
        <p:spPr>
          <a:xfrm rot="16200000" flipH="1">
            <a:off x="4904886" y="3310619"/>
            <a:ext cx="364" cy="512901"/>
          </a:xfrm>
          <a:prstGeom prst="curvedConnector3">
            <a:avLst>
              <a:gd name="adj1" fmla="val 94842308"/>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1" name="Curved Connector 30"/>
          <p:cNvCxnSpPr/>
          <p:nvPr/>
        </p:nvCxnSpPr>
        <p:spPr>
          <a:xfrm rot="16200000" flipH="1">
            <a:off x="5414689" y="3328506"/>
            <a:ext cx="364" cy="512901"/>
          </a:xfrm>
          <a:prstGeom prst="curvedConnector3">
            <a:avLst>
              <a:gd name="adj1" fmla="val 94842308"/>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3941394" y="4129952"/>
            <a:ext cx="2023241" cy="384048"/>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Build Once, Stage Multiple Times with Automated Promotions</a:t>
            </a:r>
          </a:p>
        </p:txBody>
      </p:sp>
      <p:sp>
        <p:nvSpPr>
          <p:cNvPr id="33" name="Rectangle 32"/>
          <p:cNvSpPr/>
          <p:nvPr/>
        </p:nvSpPr>
        <p:spPr>
          <a:xfrm>
            <a:off x="6248400" y="3070727"/>
            <a:ext cx="1981200" cy="384048"/>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Blue-Green Deployment Model for Zero Downtime App Upgrades</a:t>
            </a:r>
          </a:p>
        </p:txBody>
      </p:sp>
      <p:sp>
        <p:nvSpPr>
          <p:cNvPr id="34" name="Rectangle 33"/>
          <p:cNvSpPr/>
          <p:nvPr/>
        </p:nvSpPr>
        <p:spPr>
          <a:xfrm>
            <a:off x="6096000" y="1428750"/>
            <a:ext cx="1676400" cy="384048"/>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Health Management and Four Levels of HA</a:t>
            </a:r>
          </a:p>
        </p:txBody>
      </p:sp>
      <p:sp>
        <p:nvSpPr>
          <p:cNvPr id="39" name="Rectangle 38"/>
          <p:cNvSpPr/>
          <p:nvPr/>
        </p:nvSpPr>
        <p:spPr>
          <a:xfrm>
            <a:off x="422992" y="2610319"/>
            <a:ext cx="1242489" cy="509036"/>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Team(s) of Developers Working on Local Systems</a:t>
            </a:r>
          </a:p>
        </p:txBody>
      </p:sp>
      <p:sp>
        <p:nvSpPr>
          <p:cNvPr id="40" name="Rectangle 39"/>
          <p:cNvSpPr/>
          <p:nvPr/>
        </p:nvSpPr>
        <p:spPr>
          <a:xfrm>
            <a:off x="1915907" y="1962150"/>
            <a:ext cx="1234256" cy="551687"/>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SCC Integrated with CI for Automated Tests on Commit </a:t>
            </a:r>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37546" y="2779154"/>
            <a:ext cx="576178" cy="797305"/>
          </a:xfrm>
          <a:prstGeom prst="rect">
            <a:avLst/>
          </a:prstGeom>
        </p:spPr>
      </p:pic>
      <p:cxnSp>
        <p:nvCxnSpPr>
          <p:cNvPr id="44" name="Elbow Connector 43"/>
          <p:cNvCxnSpPr>
            <a:stCxn id="10" idx="0"/>
            <a:endCxn id="9" idx="1"/>
          </p:cNvCxnSpPr>
          <p:nvPr/>
        </p:nvCxnSpPr>
        <p:spPr>
          <a:xfrm rot="5400000" flipH="1" flipV="1">
            <a:off x="1437030" y="1190266"/>
            <a:ext cx="336182" cy="112247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00019" y="1265936"/>
            <a:ext cx="1178762" cy="5939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Everyone Pushes Code Daily (or more frequently)</a:t>
            </a:r>
          </a:p>
        </p:txBody>
      </p:sp>
      <p:sp>
        <p:nvSpPr>
          <p:cNvPr id="47" name="Rectangle 46"/>
          <p:cNvSpPr/>
          <p:nvPr/>
        </p:nvSpPr>
        <p:spPr>
          <a:xfrm>
            <a:off x="6368211" y="1996572"/>
            <a:ext cx="1251789" cy="322559"/>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Auto-Scaling</a:t>
            </a:r>
          </a:p>
        </p:txBody>
      </p:sp>
      <p:sp>
        <p:nvSpPr>
          <p:cNvPr id="27" name="Rectangle 26"/>
          <p:cNvSpPr/>
          <p:nvPr/>
        </p:nvSpPr>
        <p:spPr>
          <a:xfrm>
            <a:off x="5943600" y="3638550"/>
            <a:ext cx="1981200" cy="381000"/>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Built-In CI Integration and Robust API for Scripting</a:t>
            </a:r>
          </a:p>
        </p:txBody>
      </p:sp>
      <p:sp>
        <p:nvSpPr>
          <p:cNvPr id="29" name="Rectangle 28"/>
          <p:cNvSpPr/>
          <p:nvPr/>
        </p:nvSpPr>
        <p:spPr>
          <a:xfrm>
            <a:off x="2858253" y="3714750"/>
            <a:ext cx="759072" cy="369083"/>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Artifacts Uploaded</a:t>
            </a:r>
          </a:p>
        </p:txBody>
      </p:sp>
      <p:cxnSp>
        <p:nvCxnSpPr>
          <p:cNvPr id="35" name="Elbow Connector 34"/>
          <p:cNvCxnSpPr>
            <a:stCxn id="11" idx="2"/>
            <a:endCxn id="39" idx="2"/>
          </p:cNvCxnSpPr>
          <p:nvPr/>
        </p:nvCxnSpPr>
        <p:spPr>
          <a:xfrm rot="5400000" flipH="1">
            <a:off x="1556384" y="2607208"/>
            <a:ext cx="457104" cy="1481398"/>
          </a:xfrm>
          <a:prstGeom prst="bentConnector3">
            <a:avLst>
              <a:gd name="adj1" fmla="val -5001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14800" y="819150"/>
            <a:ext cx="1676400" cy="384048"/>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Self-Service App Retirement</a:t>
            </a:r>
          </a:p>
        </p:txBody>
      </p:sp>
      <p:sp>
        <p:nvSpPr>
          <p:cNvPr id="36" name="Rectangle 35"/>
          <p:cNvSpPr/>
          <p:nvPr/>
        </p:nvSpPr>
        <p:spPr>
          <a:xfrm>
            <a:off x="1374078" y="3714750"/>
            <a:ext cx="1216722" cy="375617"/>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Instant Feedback, Status and Logging</a:t>
            </a:r>
          </a:p>
        </p:txBody>
      </p:sp>
      <p:sp>
        <p:nvSpPr>
          <p:cNvPr id="41" name="Rectangle 40"/>
          <p:cNvSpPr/>
          <p:nvPr/>
        </p:nvSpPr>
        <p:spPr>
          <a:xfrm>
            <a:off x="6400800" y="2502905"/>
            <a:ext cx="1219200" cy="384048"/>
          </a:xfrm>
          <a:prstGeom prst="rect">
            <a:avLst/>
          </a:prstGeom>
          <a:solidFill>
            <a:srgbClr val="D9D9D9"/>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latin typeface="Calibri"/>
                <a:cs typeface="Calibri"/>
              </a:rPr>
              <a:t>Zero-Downtime Platform Upgrades</a:t>
            </a:r>
          </a:p>
        </p:txBody>
      </p:sp>
    </p:spTree>
    <p:extLst>
      <p:ext uri="{BB962C8B-B14F-4D97-AF65-F5344CB8AC3E}">
        <p14:creationId xmlns:p14="http://schemas.microsoft.com/office/powerpoint/2010/main" val="1656291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dissolv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dissolve">
                                      <p:cBhvr>
                                        <p:cTn id="26" dur="500"/>
                                        <p:tgtEl>
                                          <p:spTgt spid="40"/>
                                        </p:tgtEl>
                                      </p:cBhvr>
                                    </p:animEffect>
                                  </p:childTnLst>
                                </p:cTn>
                              </p:par>
                              <p:par>
                                <p:cTn id="27" presetID="9"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dissolve">
                                      <p:cBhvr>
                                        <p:cTn id="37" dur="500"/>
                                        <p:tgtEl>
                                          <p:spTgt spid="36"/>
                                        </p:tgtEl>
                                      </p:cBhvr>
                                    </p:animEffect>
                                  </p:childTnLst>
                                </p:cTn>
                              </p:par>
                              <p:par>
                                <p:cTn id="38" presetID="9"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dissolv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dissolve">
                                      <p:cBhvr>
                                        <p:cTn id="45" dur="500"/>
                                        <p:tgtEl>
                                          <p:spTgt spid="20"/>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dissolve">
                                      <p:cBhvr>
                                        <p:cTn id="52" dur="500"/>
                                        <p:tgtEl>
                                          <p:spTgt spid="5"/>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500"/>
                                        <p:tgtEl>
                                          <p:spTgt spid="26"/>
                                        </p:tgtEl>
                                      </p:cBhvr>
                                    </p:animEffect>
                                  </p:childTnLst>
                                </p:cTn>
                              </p:par>
                            </p:childTnLst>
                          </p:cTn>
                        </p:par>
                        <p:par>
                          <p:cTn id="65" fill="hold">
                            <p:stCondLst>
                              <p:cond delay="1000"/>
                            </p:stCondLst>
                            <p:childTnLst>
                              <p:par>
                                <p:cTn id="66" presetID="9" presetClass="entr" presetSubtype="0"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dissolve">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500"/>
                                        <p:tgtEl>
                                          <p:spTgt spid="30"/>
                                        </p:tgtEl>
                                      </p:cBhvr>
                                    </p:animEffect>
                                  </p:childTnLst>
                                </p:cTn>
                              </p:par>
                              <p:par>
                                <p:cTn id="77" presetID="9"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dissolve">
                                      <p:cBhvr>
                                        <p:cTn id="79" dur="500"/>
                                        <p:tgtEl>
                                          <p:spTgt spid="31"/>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dissolve">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dissolv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dissolve">
                                      <p:cBhvr>
                                        <p:cTn id="92" dur="500"/>
                                        <p:tgtEl>
                                          <p:spTgt spid="3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dissolv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dissolve">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dissolve">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dissolve">
                                      <p:cBhvr>
                                        <p:cTn id="1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2" grpId="0" animBg="1"/>
      <p:bldP spid="33" grpId="0" animBg="1"/>
      <p:bldP spid="34" grpId="0" animBg="1"/>
      <p:bldP spid="39" grpId="0" animBg="1"/>
      <p:bldP spid="40" grpId="0" animBg="1"/>
      <p:bldP spid="38" grpId="0" animBg="1"/>
      <p:bldP spid="47" grpId="0" animBg="1"/>
      <p:bldP spid="27" grpId="0" animBg="1"/>
      <p:bldP spid="29" grpId="0" animBg="1"/>
      <p:bldP spid="37" grpId="0" animBg="1"/>
      <p:bldP spid="36"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Pivotal </a:t>
            </a:r>
            <a:r>
              <a:rPr lang="en-US" sz="2800" dirty="0" smtClean="0">
                <a:latin typeface="Arial" charset="0"/>
                <a:cs typeface="Arial" charset="0"/>
              </a:rPr>
              <a:t>CF: </a:t>
            </a:r>
            <a:r>
              <a:rPr lang="en-US" sz="2800" dirty="0" smtClean="0"/>
              <a:t>Technical Capabilities</a:t>
            </a:r>
            <a:r>
              <a:rPr lang="en-US" sz="2800" dirty="0"/>
              <a:t/>
            </a:r>
            <a:br>
              <a:rPr lang="en-US" sz="2800" dirty="0"/>
            </a:br>
            <a:endParaRPr lang="en-US" sz="2800" dirty="0">
              <a:latin typeface="Arial" charset="0"/>
              <a:cs typeface="Arial" charset="0"/>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a:t>
              </a:r>
              <a:r>
                <a:rPr lang="en-US" sz="900" dirty="0" err="1" smtClean="0"/>
                <a:t>Buildpacks</a:t>
              </a:r>
              <a:r>
                <a:rPr lang="en-US" sz="900" dirty="0" smtClean="0"/>
                <a:t>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9" name="Picture 68"/>
          <p:cNvPicPr>
            <a:picLocks noChangeAspect="1"/>
          </p:cNvPicPr>
          <p:nvPr/>
        </p:nvPicPr>
        <p:blipFill>
          <a:blip r:embed="rId15" cstate="print"/>
          <a:srcRect b="-4013"/>
          <a:stretch>
            <a:fillRect/>
          </a:stretch>
        </p:blipFill>
        <p:spPr bwMode="auto">
          <a:xfrm>
            <a:off x="1723962" y="4003533"/>
            <a:ext cx="1122934" cy="584304"/>
          </a:xfrm>
          <a:prstGeom prst="rect">
            <a:avLst/>
          </a:prstGeom>
          <a:noFill/>
          <a:ln w="9525">
            <a:noFill/>
            <a:miter lim="800000"/>
            <a:headEnd/>
            <a:tailEnd/>
          </a:ln>
        </p:spPr>
      </p:pic>
      <p:pic>
        <p:nvPicPr>
          <p:cNvPr id="70" name="Picture 69"/>
          <p:cNvPicPr>
            <a:picLocks noChangeAspect="1"/>
          </p:cNvPicPr>
          <p:nvPr/>
        </p:nvPicPr>
        <p:blipFill>
          <a:blip r:embed="rId15" cstate="print"/>
          <a:srcRect b="-4013"/>
          <a:stretch>
            <a:fillRect/>
          </a:stretch>
        </p:blipFill>
        <p:spPr bwMode="auto">
          <a:xfrm>
            <a:off x="4082393" y="4022226"/>
            <a:ext cx="1122934" cy="584304"/>
          </a:xfrm>
          <a:prstGeom prst="rect">
            <a:avLst/>
          </a:prstGeom>
          <a:noFill/>
          <a:ln w="9525">
            <a:noFill/>
            <a:miter lim="800000"/>
            <a:headEnd/>
            <a:tailEnd/>
          </a:ln>
        </p:spPr>
      </p:pic>
      <p:pic>
        <p:nvPicPr>
          <p:cNvPr id="71" name="Picture 70"/>
          <p:cNvPicPr>
            <a:picLocks noChangeAspect="1"/>
          </p:cNvPicPr>
          <p:nvPr/>
        </p:nvPicPr>
        <p:blipFill>
          <a:blip r:embed="rId15" cstate="print"/>
          <a:srcRect b="-4013"/>
          <a:stretch>
            <a:fillRect/>
          </a:stretch>
        </p:blipFill>
        <p:spPr bwMode="auto">
          <a:xfrm>
            <a:off x="6493439" y="4003533"/>
            <a:ext cx="1122934" cy="584304"/>
          </a:xfrm>
          <a:prstGeom prst="rect">
            <a:avLst/>
          </a:prstGeom>
          <a:noFill/>
          <a:ln w="9525">
            <a:noFill/>
            <a:miter lim="800000"/>
            <a:headEnd/>
            <a:tailEnd/>
          </a:ln>
        </p:spPr>
      </p:pic>
      <p:pic>
        <p:nvPicPr>
          <p:cNvPr id="72" name="Picture 71"/>
          <p:cNvPicPr>
            <a:picLocks noChangeAspect="1"/>
          </p:cNvPicPr>
          <p:nvPr/>
        </p:nvPicPr>
        <p:blipFill>
          <a:blip r:embed="rId16" cstate="print">
            <a:clrChange>
              <a:clrFrom>
                <a:srgbClr val="FFFFFF"/>
              </a:clrFrom>
              <a:clrTo>
                <a:srgbClr val="FFFFFF">
                  <a:alpha val="0"/>
                </a:srgbClr>
              </a:clrTo>
            </a:clrChange>
          </a:blip>
          <a:stretch>
            <a:fillRect/>
          </a:stretch>
        </p:blipFill>
        <p:spPr>
          <a:xfrm>
            <a:off x="1932093" y="4193144"/>
            <a:ext cx="720130" cy="181833"/>
          </a:xfrm>
          <a:prstGeom prst="rect">
            <a:avLst/>
          </a:prstGeom>
        </p:spPr>
      </p:pic>
      <p:pic>
        <p:nvPicPr>
          <p:cNvPr id="73"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6689360" y="4152547"/>
            <a:ext cx="602611" cy="243555"/>
          </a:xfrm>
          <a:prstGeom prst="rect">
            <a:avLst/>
          </a:prstGeom>
          <a:noFill/>
        </p:spPr>
      </p:pic>
      <p:pic>
        <p:nvPicPr>
          <p:cNvPr id="74" name="Picture 73"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4274438" y="4180533"/>
            <a:ext cx="662190" cy="219402"/>
          </a:xfrm>
          <a:prstGeom prst="rect">
            <a:avLst/>
          </a:prstGeom>
        </p:spPr>
      </p:pic>
    </p:spTree>
    <p:extLst>
      <p:ext uri="{BB962C8B-B14F-4D97-AF65-F5344CB8AC3E}">
        <p14:creationId xmlns:p14="http://schemas.microsoft.com/office/powerpoint/2010/main" val="1601771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164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2" y="687244"/>
            <a:ext cx="8410499" cy="3808555"/>
          </a:xfrm>
          <a:prstGeom prst="rect">
            <a:avLst/>
          </a:prstGeom>
        </p:spPr>
        <p:txBody>
          <a:bodyPr lIns="91425" tIns="91425" rIns="91425" bIns="91425" anchor="t" anchorCtr="0">
            <a:noAutofit/>
          </a:bodyPr>
          <a:lstStyle/>
          <a:p>
            <a:pPr marL="139700" lvl="2">
              <a:lnSpc>
                <a:spcPct val="140000"/>
              </a:lnSpc>
              <a:spcBef>
                <a:spcPts val="0"/>
              </a:spcBef>
              <a:buClr>
                <a:schemeClr val="bg1"/>
              </a:buClr>
              <a:buSzPct val="77777"/>
              <a:buNone/>
            </a:pPr>
            <a:r>
              <a:rPr lang="en-US" sz="2400" dirty="0" smtClean="0">
                <a:solidFill>
                  <a:srgbClr val="FFFFFF"/>
                </a:solidFill>
              </a:rPr>
              <a:t>Transforming to Cloud Native</a:t>
            </a:r>
          </a:p>
          <a:p>
            <a:pPr marL="596900" indent="-457200">
              <a:lnSpc>
                <a:spcPct val="140000"/>
              </a:lnSpc>
              <a:spcBef>
                <a:spcPts val="0"/>
              </a:spcBef>
              <a:buClr>
                <a:schemeClr val="bg1"/>
              </a:buClr>
              <a:buSzPct val="77777"/>
            </a:pPr>
            <a:r>
              <a:rPr lang="en-US" sz="2400" dirty="0" smtClean="0">
                <a:solidFill>
                  <a:srgbClr val="FFFFFF"/>
                </a:solidFill>
              </a:rPr>
              <a:t>Why?</a:t>
            </a:r>
          </a:p>
          <a:p>
            <a:pPr marL="596900" indent="-457200">
              <a:lnSpc>
                <a:spcPct val="140000"/>
              </a:lnSpc>
              <a:spcBef>
                <a:spcPts val="0"/>
              </a:spcBef>
              <a:buClr>
                <a:schemeClr val="bg1"/>
              </a:buClr>
              <a:buSzPct val="77777"/>
            </a:pPr>
            <a:r>
              <a:rPr lang="en-US" sz="2400" dirty="0" smtClean="0">
                <a:solidFill>
                  <a:srgbClr val="FFFFFF"/>
                </a:solidFill>
              </a:rPr>
              <a:t>What?</a:t>
            </a:r>
          </a:p>
          <a:p>
            <a:pPr marL="596900" indent="-457200">
              <a:lnSpc>
                <a:spcPct val="140000"/>
              </a:lnSpc>
              <a:spcBef>
                <a:spcPts val="0"/>
              </a:spcBef>
              <a:buClr>
                <a:schemeClr val="bg1"/>
              </a:buClr>
              <a:buSzPct val="77777"/>
            </a:pPr>
            <a:r>
              <a:rPr lang="en-US" sz="2400" dirty="0" smtClean="0">
                <a:solidFill>
                  <a:srgbClr val="FFFFFF"/>
                </a:solidFill>
              </a:rPr>
              <a:t>How?</a:t>
            </a:r>
          </a:p>
          <a:p>
            <a:pPr marL="139700">
              <a:lnSpc>
                <a:spcPct val="140000"/>
              </a:lnSpc>
              <a:spcBef>
                <a:spcPts val="0"/>
              </a:spcBef>
              <a:buClr>
                <a:schemeClr val="bg1"/>
              </a:buClr>
              <a:buSzPct val="77777"/>
              <a:buNone/>
            </a:pPr>
            <a:r>
              <a:rPr lang="en-US" sz="2400" dirty="0" smtClean="0">
                <a:solidFill>
                  <a:srgbClr val="FFFFFF"/>
                </a:solidFill>
              </a:rPr>
              <a:t>Pivotal Cloud Foundry Overview</a:t>
            </a:r>
          </a:p>
          <a:p>
            <a:pPr marL="139700">
              <a:lnSpc>
                <a:spcPct val="140000"/>
              </a:lnSpc>
              <a:spcBef>
                <a:spcPts val="0"/>
              </a:spcBef>
              <a:buClr>
                <a:schemeClr val="bg1"/>
              </a:buClr>
              <a:buSzPct val="77777"/>
              <a:buNone/>
            </a:pPr>
            <a:r>
              <a:rPr lang="en-US" sz="2400" dirty="0" smtClean="0">
                <a:solidFill>
                  <a:srgbClr val="FFFFFF"/>
                </a:solidFill>
              </a:rPr>
              <a:t>PCF Demo: Application Push</a:t>
            </a:r>
          </a:p>
          <a:p>
            <a:pPr marL="139700">
              <a:lnSpc>
                <a:spcPct val="140000"/>
              </a:lnSpc>
              <a:spcBef>
                <a:spcPts val="0"/>
              </a:spcBef>
              <a:buClr>
                <a:schemeClr val="bg1"/>
              </a:buClr>
              <a:buSzPct val="77777"/>
              <a:buNone/>
            </a:pPr>
            <a:r>
              <a:rPr lang="en-US" sz="2400" dirty="0" smtClean="0">
                <a:solidFill>
                  <a:srgbClr val="FFFFFF"/>
                </a:solidFill>
              </a:rPr>
              <a:t>Operations Key Role with Pivotal Cloud Foundry</a:t>
            </a:r>
            <a:endParaRPr lang="en-US" sz="24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400" dirty="0" smtClean="0">
              <a:solidFill>
                <a:schemeClr val="lt1"/>
              </a:solidFill>
            </a:endParaRPr>
          </a:p>
        </p:txBody>
      </p:sp>
    </p:spTree>
    <p:extLst>
      <p:ext uri="{BB962C8B-B14F-4D97-AF65-F5344CB8AC3E}">
        <p14:creationId xmlns:p14="http://schemas.microsoft.com/office/powerpoint/2010/main" val="10088765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5377991" y="1008476"/>
            <a:ext cx="3270889" cy="2679992"/>
            <a:chOff x="555532" y="1194207"/>
            <a:chExt cx="3836046" cy="3143052"/>
          </a:xfrm>
        </p:grpSpPr>
        <p:sp>
          <p:nvSpPr>
            <p:cNvPr id="65" name="Rounded Rectangle 64"/>
            <p:cNvSpPr/>
            <p:nvPr/>
          </p:nvSpPr>
          <p:spPr bwMode="auto">
            <a:xfrm>
              <a:off x="558264" y="1194207"/>
              <a:ext cx="3826986" cy="319281"/>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Dynamic Router</a:t>
              </a:r>
            </a:p>
          </p:txBody>
        </p:sp>
        <p:sp>
          <p:nvSpPr>
            <p:cNvPr id="67" name="Oval 42"/>
            <p:cNvSpPr/>
            <p:nvPr/>
          </p:nvSpPr>
          <p:spPr>
            <a:xfrm>
              <a:off x="3379971" y="1238326"/>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Rounded Rectangle 67"/>
            <p:cNvSpPr/>
            <p:nvPr/>
          </p:nvSpPr>
          <p:spPr bwMode="auto">
            <a:xfrm>
              <a:off x="558264" y="1541790"/>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rPr>
                <a:t>Cloud Controller</a:t>
              </a:r>
            </a:p>
          </p:txBody>
        </p:sp>
        <p:sp>
          <p:nvSpPr>
            <p:cNvPr id="73" name="Rounded Rectangle 72"/>
            <p:cNvSpPr/>
            <p:nvPr/>
          </p:nvSpPr>
          <p:spPr bwMode="auto">
            <a:xfrm>
              <a:off x="558264" y="1891079"/>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UAA/Login Servers</a:t>
              </a:r>
              <a:endParaRPr lang="en-US" sz="1200" dirty="0">
                <a:solidFill>
                  <a:prstClr val="white">
                    <a:lumMod val="95000"/>
                  </a:prstClr>
                </a:solidFill>
                <a:latin typeface="Calibri"/>
                <a:ea typeface="+mn-ea"/>
              </a:endParaRPr>
            </a:p>
          </p:txBody>
        </p:sp>
        <p:sp>
          <p:nvSpPr>
            <p:cNvPr id="76" name="Rounded Rectangle 75"/>
            <p:cNvSpPr/>
            <p:nvPr/>
          </p:nvSpPr>
          <p:spPr bwMode="auto">
            <a:xfrm>
              <a:off x="2498748" y="1899272"/>
              <a:ext cx="1890368" cy="319930"/>
            </a:xfrm>
            <a:prstGeom prst="roundRect">
              <a:avLst>
                <a:gd name="adj" fmla="val 9038"/>
              </a:avLst>
            </a:prstGeom>
            <a:solidFill>
              <a:srgbClr val="1C7B70"/>
            </a:solidFill>
            <a:ln w="41275">
              <a:noFill/>
              <a:round/>
              <a:headEnd/>
              <a:tailEnd/>
            </a:ln>
          </p:spPr>
          <p:txBody>
            <a:bodyPr wrap="none" lIns="91440" tIns="0" rIns="91440" bIns="0" rtlCol="0" anchor="ctr"/>
            <a:lstStyle/>
            <a:p>
              <a:r>
                <a:rPr lang="en-US" sz="1200" dirty="0">
                  <a:solidFill>
                    <a:prstClr val="white">
                      <a:lumMod val="95000"/>
                    </a:prstClr>
                  </a:solidFill>
                  <a:latin typeface="Calibri"/>
                </a:rPr>
                <a:t>Health Manager</a:t>
              </a:r>
            </a:p>
          </p:txBody>
        </p:sp>
        <p:sp>
          <p:nvSpPr>
            <p:cNvPr id="79" name="Rounded Rectangle 78"/>
            <p:cNvSpPr/>
            <p:nvPr/>
          </p:nvSpPr>
          <p:spPr bwMode="auto">
            <a:xfrm>
              <a:off x="2501210" y="2237416"/>
              <a:ext cx="1890368" cy="1382081"/>
            </a:xfrm>
            <a:prstGeom prst="roundRect">
              <a:avLst>
                <a:gd name="adj" fmla="val 2039"/>
              </a:avLst>
            </a:prstGeom>
            <a:solidFill>
              <a:srgbClr val="1C7B70"/>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DEA Pool</a:t>
              </a:r>
              <a:endParaRPr lang="en-US" sz="1200" dirty="0">
                <a:solidFill>
                  <a:prstClr val="white">
                    <a:lumMod val="95000"/>
                  </a:prstClr>
                </a:solidFill>
                <a:latin typeface="Calibri"/>
              </a:endParaRPr>
            </a:p>
          </p:txBody>
        </p:sp>
        <p:sp>
          <p:nvSpPr>
            <p:cNvPr id="80" name="Rounded Rectangle 79"/>
            <p:cNvSpPr/>
            <p:nvPr/>
          </p:nvSpPr>
          <p:spPr bwMode="auto">
            <a:xfrm>
              <a:off x="558264" y="2241307"/>
              <a:ext cx="1890368" cy="747288"/>
            </a:xfrm>
            <a:prstGeom prst="roundRect">
              <a:avLst>
                <a:gd name="adj" fmla="val 5312"/>
              </a:avLst>
            </a:prstGeom>
            <a:solidFill>
              <a:srgbClr val="1C7B70"/>
            </a:solidFill>
            <a:ln>
              <a:noFill/>
              <a:headEnd/>
              <a:tailEnd/>
            </a:ln>
          </p:spPr>
          <p:style>
            <a:lnRef idx="1">
              <a:schemeClr val="accent3"/>
            </a:lnRef>
            <a:fillRef idx="3">
              <a:schemeClr val="accent3"/>
            </a:fillRef>
            <a:effectRef idx="2">
              <a:schemeClr val="accent3"/>
            </a:effectRef>
            <a:fontRef idx="minor">
              <a:schemeClr val="lt1"/>
            </a:fontRef>
          </p:style>
          <p:txBody>
            <a:bodyPr wrap="none" lIns="91440" tIns="0" rIns="91440" bIns="0" rtlCol="0" anchor="t"/>
            <a:lstStyle/>
            <a:p>
              <a:pPr algn="ctr" fontAlgn="auto">
                <a:spcBef>
                  <a:spcPts val="0"/>
                </a:spcBef>
                <a:spcAft>
                  <a:spcPts val="0"/>
                </a:spcAft>
              </a:pPr>
              <a:r>
                <a:rPr lang="en-US" sz="1200" b="1" dirty="0" smtClean="0">
                  <a:solidFill>
                    <a:prstClr val="white">
                      <a:lumMod val="95000"/>
                    </a:prstClr>
                  </a:solidFill>
                  <a:latin typeface="Calibri"/>
                  <a:ea typeface="+mn-ea"/>
                </a:rPr>
                <a:t>Service Broker Node(s)</a:t>
              </a:r>
              <a:endParaRPr lang="en-US" sz="1200" b="1" dirty="0">
                <a:solidFill>
                  <a:prstClr val="white">
                    <a:lumMod val="95000"/>
                  </a:prstClr>
                </a:solidFill>
                <a:latin typeface="Calibri"/>
                <a:ea typeface="+mn-ea"/>
              </a:endParaRPr>
            </a:p>
          </p:txBody>
        </p:sp>
        <p:sp>
          <p:nvSpPr>
            <p:cNvPr id="82" name="Rounded Rectangle 81"/>
            <p:cNvSpPr/>
            <p:nvPr/>
          </p:nvSpPr>
          <p:spPr bwMode="auto">
            <a:xfrm>
              <a:off x="558264" y="3013156"/>
              <a:ext cx="1890368" cy="622728"/>
            </a:xfrm>
            <a:prstGeom prst="roundRect">
              <a:avLst>
                <a:gd name="adj" fmla="val 9038"/>
              </a:avLst>
            </a:prstGeom>
            <a:solidFill>
              <a:srgbClr val="1C7B70"/>
            </a:solidFill>
            <a:ln w="41275">
              <a:no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rPr>
                <a:t>User Provided</a:t>
              </a:r>
            </a:p>
            <a:p>
              <a:pPr fontAlgn="auto">
                <a:spcBef>
                  <a:spcPts val="0"/>
                </a:spcBef>
                <a:spcAft>
                  <a:spcPts val="0"/>
                </a:spcAft>
              </a:pPr>
              <a:r>
                <a:rPr lang="en-US" sz="1200" dirty="0" smtClean="0">
                  <a:solidFill>
                    <a:prstClr val="white">
                      <a:lumMod val="95000"/>
                    </a:prstClr>
                  </a:solidFill>
                  <a:latin typeface="Calibri"/>
                </a:rPr>
                <a:t>Service Instances</a:t>
              </a:r>
              <a:endParaRPr lang="en-US" sz="1200" dirty="0">
                <a:solidFill>
                  <a:prstClr val="white">
                    <a:lumMod val="95000"/>
                  </a:prstClr>
                </a:solidFill>
                <a:latin typeface="Calibri"/>
              </a:endParaRPr>
            </a:p>
          </p:txBody>
        </p:sp>
        <p:sp>
          <p:nvSpPr>
            <p:cNvPr id="85" name="Rounded Rectangle 84"/>
            <p:cNvSpPr/>
            <p:nvPr/>
          </p:nvSpPr>
          <p:spPr bwMode="auto">
            <a:xfrm>
              <a:off x="560727" y="3665651"/>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Messaging (NATS)</a:t>
              </a:r>
            </a:p>
          </p:txBody>
        </p:sp>
        <p:sp>
          <p:nvSpPr>
            <p:cNvPr id="86" name="Rounded Rectangle 85"/>
            <p:cNvSpPr/>
            <p:nvPr/>
          </p:nvSpPr>
          <p:spPr bwMode="auto">
            <a:xfrm>
              <a:off x="2560995" y="2536061"/>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Apps</a:t>
              </a:r>
            </a:p>
          </p:txBody>
        </p:sp>
        <p:sp>
          <p:nvSpPr>
            <p:cNvPr id="87" name="Rounded Rectangle 86"/>
            <p:cNvSpPr/>
            <p:nvPr/>
          </p:nvSpPr>
          <p:spPr bwMode="auto">
            <a:xfrm>
              <a:off x="555532" y="4018093"/>
              <a:ext cx="3826986" cy="319166"/>
            </a:xfrm>
            <a:prstGeom prst="roundRect">
              <a:avLst>
                <a:gd name="adj" fmla="val 17740"/>
              </a:avLst>
            </a:prstGeom>
            <a:solidFill>
              <a:srgbClr val="1C7B70"/>
            </a:solidFill>
            <a:ln w="41275">
              <a:noFill/>
              <a:round/>
              <a:headEnd/>
              <a:tailEnd/>
            </a:ln>
          </p:spPr>
          <p:txBody>
            <a:bodyPr wrap="none" lIns="91440" tIns="0" rIns="91440" bIns="0" rtlCol="0" anchor="ctr"/>
            <a:lstStyle/>
            <a:p>
              <a:pPr algn="ctr" fontAlgn="auto">
                <a:spcBef>
                  <a:spcPts val="0"/>
                </a:spcBef>
                <a:spcAft>
                  <a:spcPts val="0"/>
                </a:spcAft>
              </a:pPr>
              <a:r>
                <a:rPr lang="en-US" sz="1200" dirty="0" smtClean="0">
                  <a:solidFill>
                    <a:prstClr val="white">
                      <a:lumMod val="95000"/>
                    </a:prstClr>
                  </a:solidFill>
                  <a:latin typeface="Calibri"/>
                  <a:ea typeface="+mn-ea"/>
                </a:rPr>
                <a:t>Cloud Foundry BOSH</a:t>
              </a:r>
            </a:p>
          </p:txBody>
        </p:sp>
        <p:sp>
          <p:nvSpPr>
            <p:cNvPr id="88" name="Rounded Rectangle 87"/>
            <p:cNvSpPr/>
            <p:nvPr/>
          </p:nvSpPr>
          <p:spPr bwMode="auto">
            <a:xfrm>
              <a:off x="2560995" y="2899032"/>
              <a:ext cx="1777280" cy="315726"/>
            </a:xfrm>
            <a:prstGeom prst="roundRect">
              <a:avLst>
                <a:gd name="adj" fmla="val 10428"/>
              </a:avLst>
            </a:prstGeom>
            <a:solidFill>
              <a:srgbClr val="1C7B70"/>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90" name="Rounded Rectangle 89"/>
            <p:cNvSpPr/>
            <p:nvPr/>
          </p:nvSpPr>
          <p:spPr bwMode="auto">
            <a:xfrm>
              <a:off x="2560995" y="3262002"/>
              <a:ext cx="1777280" cy="315726"/>
            </a:xfrm>
            <a:prstGeom prst="roundRect">
              <a:avLst>
                <a:gd name="adj" fmla="val 10428"/>
              </a:avLst>
            </a:prstGeom>
            <a:no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Logging</a:t>
              </a:r>
            </a:p>
          </p:txBody>
        </p:sp>
        <p:sp>
          <p:nvSpPr>
            <p:cNvPr id="100" name="Rectangle 76"/>
            <p:cNvSpPr/>
            <p:nvPr/>
          </p:nvSpPr>
          <p:spPr>
            <a:xfrm>
              <a:off x="3395722" y="1568537"/>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Heart 101"/>
            <p:cNvSpPr/>
            <p:nvPr/>
          </p:nvSpPr>
          <p:spPr>
            <a:xfrm>
              <a:off x="4051575" y="1952052"/>
              <a:ext cx="242965" cy="21436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Oval 84"/>
            <p:cNvSpPr/>
            <p:nvPr/>
          </p:nvSpPr>
          <p:spPr>
            <a:xfrm>
              <a:off x="2043415" y="1993030"/>
              <a:ext cx="320268" cy="16218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0" name="Diamond 87"/>
            <p:cNvSpPr/>
            <p:nvPr/>
          </p:nvSpPr>
          <p:spPr>
            <a:xfrm>
              <a:off x="4064337" y="2570490"/>
              <a:ext cx="217439" cy="245317"/>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02"/>
            <p:cNvSpPr/>
            <p:nvPr/>
          </p:nvSpPr>
          <p:spPr>
            <a:xfrm>
              <a:off x="4073103" y="293402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Moon 128"/>
            <p:cNvSpPr/>
            <p:nvPr/>
          </p:nvSpPr>
          <p:spPr>
            <a:xfrm rot="17292480">
              <a:off x="4041908" y="3352126"/>
              <a:ext cx="263661" cy="135476"/>
            </a:xfrm>
            <a:custGeom>
              <a:avLst/>
              <a:gdLst/>
              <a:ahLst/>
              <a:cxnLst/>
              <a:rect l="l" t="t" r="r" b="b"/>
              <a:pathLst>
                <a:path w="2885855" h="1482826">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3" name="Teardrop 133"/>
            <p:cNvSpPr/>
            <p:nvPr/>
          </p:nvSpPr>
          <p:spPr>
            <a:xfrm rot="11254553">
              <a:off x="3348698" y="3698020"/>
              <a:ext cx="293130" cy="25865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4" name="Rectangle 141"/>
            <p:cNvSpPr/>
            <p:nvPr/>
          </p:nvSpPr>
          <p:spPr>
            <a:xfrm rot="18900000">
              <a:off x="3336937" y="4114954"/>
              <a:ext cx="316652" cy="115280"/>
            </a:xfrm>
            <a:custGeom>
              <a:avLst/>
              <a:gdLst/>
              <a:ahLst/>
              <a:cxnLst/>
              <a:rect l="l" t="t" r="r" b="b"/>
              <a:pathLst>
                <a:path w="1118481" h="407194">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5" name="Rounded Rectangle 145"/>
            <p:cNvSpPr/>
            <p:nvPr/>
          </p:nvSpPr>
          <p:spPr>
            <a:xfrm>
              <a:off x="2080285" y="3201255"/>
              <a:ext cx="246529" cy="246529"/>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6" name="Oval 170"/>
            <p:cNvSpPr/>
            <p:nvPr/>
          </p:nvSpPr>
          <p:spPr>
            <a:xfrm>
              <a:off x="4061100" y="2267535"/>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17" name="Group 116"/>
            <p:cNvGrpSpPr/>
            <p:nvPr/>
          </p:nvGrpSpPr>
          <p:grpSpPr>
            <a:xfrm>
              <a:off x="1006916" y="2597455"/>
              <a:ext cx="976284" cy="227546"/>
              <a:chOff x="1006916" y="2597455"/>
              <a:chExt cx="976284" cy="227546"/>
            </a:xfrm>
          </p:grpSpPr>
          <p:sp>
            <p:nvSpPr>
              <p:cNvPr id="118" name="Rectangle 175"/>
              <p:cNvSpPr/>
              <p:nvPr/>
            </p:nvSpPr>
            <p:spPr>
              <a:xfrm>
                <a:off x="1755651"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9" name="Rectangle 175"/>
              <p:cNvSpPr/>
              <p:nvPr/>
            </p:nvSpPr>
            <p:spPr>
              <a:xfrm>
                <a:off x="1381284"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175"/>
              <p:cNvSpPr/>
              <p:nvPr/>
            </p:nvSpPr>
            <p:spPr>
              <a:xfrm>
                <a:off x="1006916" y="2597455"/>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sp>
        <p:nvSpPr>
          <p:cNvPr id="9" name="Title 8"/>
          <p:cNvSpPr>
            <a:spLocks noGrp="1"/>
          </p:cNvSpPr>
          <p:nvPr>
            <p:ph type="title"/>
          </p:nvPr>
        </p:nvSpPr>
        <p:spPr/>
        <p:txBody>
          <a:bodyPr/>
          <a:lstStyle/>
          <a:p>
            <a:r>
              <a:rPr lang="en-US" sz="2800" dirty="0" smtClean="0"/>
              <a:t>Cloud Foundry Architecture</a:t>
            </a:r>
            <a:endParaRPr lang="en-US" sz="2800" dirty="0"/>
          </a:p>
        </p:txBody>
      </p:sp>
      <p:sp>
        <p:nvSpPr>
          <p:cNvPr id="42" name="TextBox 41"/>
          <p:cNvSpPr txBox="1"/>
          <p:nvPr/>
        </p:nvSpPr>
        <p:spPr>
          <a:xfrm>
            <a:off x="381000" y="944125"/>
            <a:ext cx="3733800" cy="1477328"/>
          </a:xfrm>
          <a:prstGeom prst="rect">
            <a:avLst/>
          </a:prstGeom>
          <a:noFill/>
        </p:spPr>
        <p:txBody>
          <a:bodyPr wrap="square" lIns="0" tIns="0" rIns="0" bIns="0" rtlCol="0">
            <a:spAutoFit/>
          </a:bodyPr>
          <a:lstStyle/>
          <a:p>
            <a:pPr defTabSz="457200"/>
            <a:r>
              <a:rPr lang="en-US" sz="1600" dirty="0" smtClean="0">
                <a:solidFill>
                  <a:schemeClr val="bg1"/>
                </a:solidFill>
              </a:rPr>
              <a:t>The </a:t>
            </a:r>
            <a:r>
              <a:rPr lang="en-US" sz="1600" b="1" dirty="0" smtClean="0">
                <a:solidFill>
                  <a:schemeClr val="bg1"/>
                </a:solidFill>
              </a:rPr>
              <a:t>Cloud Foundry </a:t>
            </a:r>
            <a:r>
              <a:rPr lang="en-US" sz="1600" dirty="0" smtClean="0">
                <a:solidFill>
                  <a:schemeClr val="bg1"/>
                </a:solidFill>
              </a:rPr>
              <a:t>platform is abstracted as a set of large-scale distributed services. It uses </a:t>
            </a:r>
            <a:r>
              <a:rPr lang="en-US" sz="1600" b="1" dirty="0" smtClean="0">
                <a:solidFill>
                  <a:schemeClr val="bg1"/>
                </a:solidFill>
              </a:rPr>
              <a:t>BOSH </a:t>
            </a:r>
            <a:r>
              <a:rPr lang="en-US" sz="1600" dirty="0" smtClean="0">
                <a:solidFill>
                  <a:schemeClr val="bg1"/>
                </a:solidFill>
              </a:rPr>
              <a:t>to operate the underlying infrastructure from IaaS providers (e.g., VMware, Amazon AWS, </a:t>
            </a:r>
            <a:r>
              <a:rPr lang="en-US" sz="1600" dirty="0" err="1" smtClean="0">
                <a:solidFill>
                  <a:schemeClr val="bg1"/>
                </a:solidFill>
              </a:rPr>
              <a:t>OpenStack</a:t>
            </a:r>
            <a:r>
              <a:rPr lang="en-US" sz="1600" dirty="0" smtClean="0">
                <a:solidFill>
                  <a:schemeClr val="bg1"/>
                </a:solidFill>
              </a:rPr>
              <a:t>). </a:t>
            </a:r>
            <a:endParaRPr lang="en-US" sz="1600" dirty="0">
              <a:solidFill>
                <a:schemeClr val="bg1"/>
              </a:solidFill>
            </a:endParaRPr>
          </a:p>
        </p:txBody>
      </p:sp>
      <p:pic>
        <p:nvPicPr>
          <p:cNvPr id="34" name="Picture 33"/>
          <p:cNvPicPr>
            <a:picLocks noChangeAspect="1"/>
          </p:cNvPicPr>
          <p:nvPr/>
        </p:nvPicPr>
        <p:blipFill>
          <a:blip r:embed="rId3" cstate="print"/>
          <a:srcRect b="-4013"/>
          <a:stretch>
            <a:fillRect/>
          </a:stretch>
        </p:blipFill>
        <p:spPr bwMode="auto">
          <a:xfrm>
            <a:off x="5313275" y="4053818"/>
            <a:ext cx="1122934" cy="584304"/>
          </a:xfrm>
          <a:prstGeom prst="rect">
            <a:avLst/>
          </a:prstGeom>
          <a:noFill/>
          <a:ln w="9525">
            <a:noFill/>
            <a:miter lim="800000"/>
            <a:headEnd/>
            <a:tailEnd/>
          </a:ln>
        </p:spPr>
      </p:pic>
      <p:pic>
        <p:nvPicPr>
          <p:cNvPr id="44" name="Picture 43"/>
          <p:cNvPicPr>
            <a:picLocks noChangeAspect="1"/>
          </p:cNvPicPr>
          <p:nvPr/>
        </p:nvPicPr>
        <p:blipFill>
          <a:blip r:embed="rId3" cstate="print"/>
          <a:srcRect b="-4013"/>
          <a:stretch>
            <a:fillRect/>
          </a:stretch>
        </p:blipFill>
        <p:spPr bwMode="auto">
          <a:xfrm>
            <a:off x="6459960" y="4027218"/>
            <a:ext cx="1122934" cy="584304"/>
          </a:xfrm>
          <a:prstGeom prst="rect">
            <a:avLst/>
          </a:prstGeom>
          <a:noFill/>
          <a:ln w="9525">
            <a:noFill/>
            <a:miter lim="800000"/>
            <a:headEnd/>
            <a:tailEnd/>
          </a:ln>
        </p:spPr>
      </p:pic>
      <p:pic>
        <p:nvPicPr>
          <p:cNvPr id="47" name="Picture 46"/>
          <p:cNvPicPr>
            <a:picLocks noChangeAspect="1"/>
          </p:cNvPicPr>
          <p:nvPr/>
        </p:nvPicPr>
        <p:blipFill>
          <a:blip r:embed="rId3" cstate="print"/>
          <a:srcRect b="-4013"/>
          <a:stretch>
            <a:fillRect/>
          </a:stretch>
        </p:blipFill>
        <p:spPr bwMode="auto">
          <a:xfrm>
            <a:off x="7606644" y="4027218"/>
            <a:ext cx="1122934" cy="584304"/>
          </a:xfrm>
          <a:prstGeom prst="rect">
            <a:avLst/>
          </a:prstGeom>
          <a:noFill/>
          <a:ln w="9525">
            <a:noFill/>
            <a:miter lim="800000"/>
            <a:headEnd/>
            <a:tailEnd/>
          </a:ln>
        </p:spPr>
      </p:pic>
      <p:cxnSp>
        <p:nvCxnSpPr>
          <p:cNvPr id="6" name="Elbow Connector 5"/>
          <p:cNvCxnSpPr>
            <a:endCxn id="34" idx="0"/>
          </p:cNvCxnSpPr>
          <p:nvPr/>
        </p:nvCxnSpPr>
        <p:spPr>
          <a:xfrm rot="5400000">
            <a:off x="6260416" y="3294901"/>
            <a:ext cx="373245" cy="1144589"/>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5400000">
            <a:off x="6825982" y="3873869"/>
            <a:ext cx="386647" cy="55"/>
          </a:xfrm>
          <a:prstGeom prst="bentConnector3">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H="1">
            <a:off x="7399323" y="3300581"/>
            <a:ext cx="386647" cy="1146629"/>
          </a:xfrm>
          <a:prstGeom prst="bentConnector3">
            <a:avLst>
              <a:gd name="adj1" fmla="val 50000"/>
            </a:avLst>
          </a:prstGeom>
          <a:ln w="19050">
            <a:solidFill>
              <a:srgbClr val="7F7F7F"/>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228634" y="704850"/>
            <a:ext cx="3663584" cy="6650"/>
          </a:xfrm>
          <a:prstGeom prst="line">
            <a:avLst/>
          </a:prstGeom>
          <a:ln w="19050">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628569" y="407285"/>
            <a:ext cx="772938" cy="261610"/>
          </a:xfrm>
          <a:prstGeom prst="rect">
            <a:avLst/>
          </a:prstGeom>
        </p:spPr>
        <p:txBody>
          <a:bodyPr wrap="square">
            <a:spAutoFit/>
          </a:bodyPr>
          <a:lstStyle/>
          <a:p>
            <a:r>
              <a:rPr lang="en-US" sz="1050" b="1" dirty="0" smtClean="0">
                <a:solidFill>
                  <a:schemeClr val="bg2"/>
                </a:solidFill>
              </a:rPr>
              <a:t>Internet</a:t>
            </a:r>
            <a:endParaRPr lang="en-US" sz="1050" b="1" dirty="0">
              <a:solidFill>
                <a:schemeClr val="bg2"/>
              </a:solidFill>
            </a:endParaRPr>
          </a:p>
        </p:txBody>
      </p:sp>
      <p:pic>
        <p:nvPicPr>
          <p:cNvPr id="23" name="Picture 22" descr="Book alt 2 128x128.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86472" y="57151"/>
            <a:ext cx="325255" cy="325255"/>
          </a:xfrm>
          <a:prstGeom prst="rect">
            <a:avLst/>
          </a:prstGeom>
        </p:spPr>
      </p:pic>
      <p:pic>
        <p:nvPicPr>
          <p:cNvPr id="24" name="Picture 23" descr="Calendar 128x128.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91117" y="57151"/>
            <a:ext cx="325255" cy="325255"/>
          </a:xfrm>
          <a:prstGeom prst="rect">
            <a:avLst/>
          </a:prstGeom>
        </p:spPr>
      </p:pic>
      <p:pic>
        <p:nvPicPr>
          <p:cNvPr id="27" name="Picture 26" descr="Factory 128x128.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49259" y="57151"/>
            <a:ext cx="325255" cy="325255"/>
          </a:xfrm>
          <a:prstGeom prst="rect">
            <a:avLst/>
          </a:prstGeom>
        </p:spPr>
      </p:pic>
      <p:pic>
        <p:nvPicPr>
          <p:cNvPr id="49" name="Picture 48" descr="Iphone 128x128.png"/>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12046" y="57151"/>
            <a:ext cx="325255" cy="325255"/>
          </a:xfrm>
          <a:prstGeom prst="rect">
            <a:avLst/>
          </a:prstGeom>
        </p:spPr>
      </p:pic>
      <p:pic>
        <p:nvPicPr>
          <p:cNvPr id="51" name="Picture 50" descr="Movie 128x128.png"/>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8330" y="57151"/>
            <a:ext cx="325255" cy="325255"/>
          </a:xfrm>
          <a:prstGeom prst="rect">
            <a:avLst/>
          </a:prstGeom>
        </p:spPr>
      </p:pic>
      <p:pic>
        <p:nvPicPr>
          <p:cNvPr id="58" name="Picture 57" descr="Phone 128x128.png"/>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7401" y="57151"/>
            <a:ext cx="325255" cy="325255"/>
          </a:xfrm>
          <a:prstGeom prst="rect">
            <a:avLst/>
          </a:prstGeom>
        </p:spPr>
      </p:pic>
      <p:pic>
        <p:nvPicPr>
          <p:cNvPr id="60" name="Picture 59" descr="Slideshow 128x128.png"/>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2974" y="57150"/>
            <a:ext cx="325252" cy="325253"/>
          </a:xfrm>
          <a:prstGeom prst="rect">
            <a:avLst/>
          </a:prstGeom>
        </p:spPr>
      </p:pic>
      <p:pic>
        <p:nvPicPr>
          <p:cNvPr id="61" name="Picture 60" descr="Users  alt 128x128.png"/>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0188" y="57151"/>
            <a:ext cx="325255" cy="325255"/>
          </a:xfrm>
          <a:prstGeom prst="rect">
            <a:avLst/>
          </a:prstGeom>
        </p:spPr>
      </p:pic>
      <p:sp>
        <p:nvSpPr>
          <p:cNvPr id="97" name="Rectangle 96"/>
          <p:cNvSpPr/>
          <p:nvPr/>
        </p:nvSpPr>
        <p:spPr>
          <a:xfrm>
            <a:off x="4621392" y="3686541"/>
            <a:ext cx="1072670" cy="415498"/>
          </a:xfrm>
          <a:prstGeom prst="rect">
            <a:avLst/>
          </a:prstGeom>
        </p:spPr>
        <p:txBody>
          <a:bodyPr wrap="square">
            <a:spAutoFit/>
          </a:bodyPr>
          <a:lstStyle/>
          <a:p>
            <a:r>
              <a:rPr lang="en-US" sz="1050" b="1" dirty="0" smtClean="0">
                <a:solidFill>
                  <a:schemeClr val="bg1"/>
                </a:solidFill>
              </a:rPr>
              <a:t>Underlying</a:t>
            </a:r>
          </a:p>
          <a:p>
            <a:r>
              <a:rPr lang="en-US" sz="1050" b="1" dirty="0" smtClean="0">
                <a:solidFill>
                  <a:schemeClr val="bg1"/>
                </a:solidFill>
              </a:rPr>
              <a:t>Infrastructure</a:t>
            </a:r>
            <a:endParaRPr lang="en-US" sz="1050" b="1" dirty="0">
              <a:solidFill>
                <a:schemeClr val="bg1"/>
              </a:solidFill>
            </a:endParaRPr>
          </a:p>
        </p:txBody>
      </p:sp>
      <p:sp>
        <p:nvSpPr>
          <p:cNvPr id="98" name="Rectangle 97"/>
          <p:cNvSpPr/>
          <p:nvPr/>
        </p:nvSpPr>
        <p:spPr>
          <a:xfrm>
            <a:off x="4664448" y="2602365"/>
            <a:ext cx="772938" cy="261610"/>
          </a:xfrm>
          <a:prstGeom prst="rect">
            <a:avLst/>
          </a:prstGeom>
        </p:spPr>
        <p:txBody>
          <a:bodyPr wrap="square">
            <a:spAutoFit/>
          </a:bodyPr>
          <a:lstStyle/>
          <a:p>
            <a:r>
              <a:rPr lang="en-US" sz="1050" b="1" dirty="0" err="1" smtClean="0">
                <a:solidFill>
                  <a:schemeClr val="bg1"/>
                </a:solidFill>
              </a:rPr>
              <a:t>PaaS</a:t>
            </a:r>
            <a:endParaRPr lang="en-US" sz="1050" b="1" dirty="0">
              <a:solidFill>
                <a:schemeClr val="bg1"/>
              </a:solidFill>
            </a:endParaRPr>
          </a:p>
        </p:txBody>
      </p:sp>
      <p:pic>
        <p:nvPicPr>
          <p:cNvPr id="106" name="Picture 105"/>
          <p:cNvPicPr>
            <a:picLocks noChangeAspect="1"/>
          </p:cNvPicPr>
          <p:nvPr/>
        </p:nvPicPr>
        <p:blipFill>
          <a:blip r:embed="rId12" cstate="print">
            <a:clrChange>
              <a:clrFrom>
                <a:srgbClr val="FFFFFF"/>
              </a:clrFrom>
              <a:clrTo>
                <a:srgbClr val="FFFFFF">
                  <a:alpha val="0"/>
                </a:srgbClr>
              </a:clrTo>
            </a:clrChange>
          </a:blip>
          <a:stretch>
            <a:fillRect/>
          </a:stretch>
        </p:blipFill>
        <p:spPr>
          <a:xfrm>
            <a:off x="5521406" y="4243429"/>
            <a:ext cx="720130" cy="181833"/>
          </a:xfrm>
          <a:prstGeom prst="rect">
            <a:avLst/>
          </a:prstGeom>
        </p:spPr>
      </p:pic>
      <p:pic>
        <p:nvPicPr>
          <p:cNvPr id="107" name="Picture 2" descr="https://encrypted-tbn0.gstatic.com/images?q=tbn:ANd9GcRgWtweeNVNot_dJ1JZ4fATg5X0qxTniN17Zry9UylCHUwXFy8KJQ"/>
          <p:cNvPicPr>
            <a:picLocks noChangeAspect="1" noChangeArrowheads="1"/>
          </p:cNvPicPr>
          <p:nvPr/>
        </p:nvPicPr>
        <p:blipFill>
          <a:blip r:embed="rId13" cstate="print"/>
          <a:srcRect/>
          <a:stretch>
            <a:fillRect/>
          </a:stretch>
        </p:blipFill>
        <p:spPr bwMode="auto">
          <a:xfrm>
            <a:off x="7802565" y="4176232"/>
            <a:ext cx="602611" cy="243555"/>
          </a:xfrm>
          <a:prstGeom prst="rect">
            <a:avLst/>
          </a:prstGeom>
          <a:noFill/>
        </p:spPr>
      </p:pic>
      <p:pic>
        <p:nvPicPr>
          <p:cNvPr id="94" name="Picture 93" descr="openstack_logo.jpg"/>
          <p:cNvPicPr>
            <a:picLocks noChangeAspect="1"/>
          </p:cNvPicPr>
          <p:nvPr/>
        </p:nvPicPr>
        <p:blipFill rotWithShape="1">
          <a:blip r:embed="rId14" cstate="print">
            <a:extLst>
              <a:ext uri="{28A0092B-C50C-407E-A947-70E740481C1C}">
                <a14:useLocalDpi xmlns:a14="http://schemas.microsoft.com/office/drawing/2010/main" val="0"/>
              </a:ext>
            </a:extLst>
          </a:blip>
          <a:srcRect l="4286"/>
          <a:stretch/>
        </p:blipFill>
        <p:spPr>
          <a:xfrm>
            <a:off x="6652005" y="4185525"/>
            <a:ext cx="662190" cy="219402"/>
          </a:xfrm>
          <a:prstGeom prst="rect">
            <a:avLst/>
          </a:prstGeom>
        </p:spPr>
      </p:pic>
      <p:cxnSp>
        <p:nvCxnSpPr>
          <p:cNvPr id="32" name="Elbow Connector 31"/>
          <p:cNvCxnSpPr>
            <a:stCxn id="23" idx="2"/>
            <a:endCxn id="60" idx="2"/>
          </p:cNvCxnSpPr>
          <p:nvPr/>
        </p:nvCxnSpPr>
        <p:spPr>
          <a:xfrm rot="5400000" flipH="1" flipV="1">
            <a:off x="7022348" y="-1090845"/>
            <a:ext cx="3" cy="2946500"/>
          </a:xfrm>
          <a:prstGeom prst="bentConnector3">
            <a:avLst>
              <a:gd name="adj1" fmla="val -762000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8" idx="2"/>
            <a:endCxn id="49" idx="2"/>
          </p:cNvCxnSpPr>
          <p:nvPr/>
        </p:nvCxnSpPr>
        <p:spPr>
          <a:xfrm rot="16200000" flipH="1">
            <a:off x="7022351" y="-669917"/>
            <a:ext cx="12700" cy="2104645"/>
          </a:xfrm>
          <a:prstGeom prst="bentConnector3">
            <a:avLst>
              <a:gd name="adj1" fmla="val 183989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1" idx="2"/>
            <a:endCxn id="24" idx="2"/>
          </p:cNvCxnSpPr>
          <p:nvPr/>
        </p:nvCxnSpPr>
        <p:spPr>
          <a:xfrm rot="16200000" flipH="1">
            <a:off x="7022351" y="-248988"/>
            <a:ext cx="12700" cy="1262787"/>
          </a:xfrm>
          <a:prstGeom prst="bentConnector3">
            <a:avLst>
              <a:gd name="adj1" fmla="val 1859819"/>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7" idx="2"/>
            <a:endCxn id="61" idx="2"/>
          </p:cNvCxnSpPr>
          <p:nvPr/>
        </p:nvCxnSpPr>
        <p:spPr>
          <a:xfrm rot="16200000" flipH="1">
            <a:off x="7022351" y="171941"/>
            <a:ext cx="12700" cy="420929"/>
          </a:xfrm>
          <a:prstGeom prst="bentConnector3">
            <a:avLst>
              <a:gd name="adj1" fmla="val 1839874"/>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1000" y="2557355"/>
            <a:ext cx="4275517" cy="1723549"/>
          </a:xfrm>
          <a:prstGeom prst="rect">
            <a:avLst/>
          </a:prstGeom>
          <a:noFill/>
        </p:spPr>
        <p:txBody>
          <a:bodyPr wrap="square" lIns="0" tIns="0" rIns="0" bIns="0" rtlCol="0">
            <a:spAutoFit/>
          </a:bodyPr>
          <a:lstStyle/>
          <a:p>
            <a:pPr defTabSz="457200"/>
            <a:r>
              <a:rPr lang="en-US" sz="1600" b="1" dirty="0" smtClean="0">
                <a:solidFill>
                  <a:schemeClr val="bg1"/>
                </a:solidFill>
              </a:rPr>
              <a:t>Service Broker(s) </a:t>
            </a:r>
            <a:r>
              <a:rPr lang="en-US" sz="1600" dirty="0" smtClean="0">
                <a:solidFill>
                  <a:schemeClr val="bg1"/>
                </a:solidFill>
              </a:rPr>
              <a:t>– Bind internal/external Services to Applications</a:t>
            </a:r>
          </a:p>
          <a:p>
            <a:pPr defTabSz="457200"/>
            <a:endParaRPr lang="en-US" sz="1600" dirty="0" smtClean="0">
              <a:solidFill>
                <a:schemeClr val="bg1"/>
              </a:solidFill>
            </a:endParaRPr>
          </a:p>
          <a:p>
            <a:pPr defTabSz="457200"/>
            <a:r>
              <a:rPr lang="en-US" sz="1600" b="1" dirty="0" smtClean="0">
                <a:solidFill>
                  <a:schemeClr val="bg1"/>
                </a:solidFill>
              </a:rPr>
              <a:t>DEA </a:t>
            </a:r>
            <a:r>
              <a:rPr lang="en-US" sz="1600" dirty="0" smtClean="0">
                <a:solidFill>
                  <a:schemeClr val="bg1"/>
                </a:solidFill>
              </a:rPr>
              <a:t>– “Droplet Execution Agent”.  Secure </a:t>
            </a:r>
            <a:r>
              <a:rPr lang="en-US" sz="1600" dirty="0">
                <a:solidFill>
                  <a:schemeClr val="bg1"/>
                </a:solidFill>
              </a:rPr>
              <a:t>and fully isolated </a:t>
            </a:r>
            <a:r>
              <a:rPr lang="en-US" sz="1600" dirty="0" smtClean="0">
                <a:solidFill>
                  <a:schemeClr val="bg1"/>
                </a:solidFill>
              </a:rPr>
              <a:t>containers responsible </a:t>
            </a:r>
            <a:r>
              <a:rPr lang="en-US" sz="1600" dirty="0">
                <a:solidFill>
                  <a:schemeClr val="bg1"/>
                </a:solidFill>
              </a:rPr>
              <a:t>for an </a:t>
            </a:r>
            <a:r>
              <a:rPr lang="en-US" sz="1600" dirty="0" smtClean="0">
                <a:solidFill>
                  <a:schemeClr val="bg1"/>
                </a:solidFill>
              </a:rPr>
              <a:t>App’s lifecycle</a:t>
            </a:r>
            <a:r>
              <a:rPr lang="en-US" sz="1600" dirty="0">
                <a:solidFill>
                  <a:schemeClr val="bg1"/>
                </a:solidFill>
              </a:rPr>
              <a:t>: building, starting and stopping Apps as instructed. </a:t>
            </a:r>
            <a:endParaRPr lang="en-US" sz="1600" dirty="0" smtClean="0">
              <a:solidFill>
                <a:schemeClr val="bg1"/>
              </a:solidFill>
            </a:endParaRPr>
          </a:p>
        </p:txBody>
      </p:sp>
      <p:sp>
        <p:nvSpPr>
          <p:cNvPr id="63" name="Shape 225"/>
          <p:cNvSpPr/>
          <p:nvPr/>
        </p:nvSpPr>
        <p:spPr>
          <a:xfrm>
            <a:off x="5373661" y="731982"/>
            <a:ext cx="3263164" cy="265543"/>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HA Proxy LB</a:t>
            </a:r>
          </a:p>
        </p:txBody>
      </p:sp>
    </p:spTree>
    <p:extLst>
      <p:ext uri="{BB962C8B-B14F-4D97-AF65-F5344CB8AC3E}">
        <p14:creationId xmlns:p14="http://schemas.microsoft.com/office/powerpoint/2010/main" val="23527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21</a:t>
            </a:fld>
            <a:endParaRPr sz="800">
              <a:solidFill>
                <a:srgbClr val="808080"/>
              </a:solidFill>
              <a:uFill>
                <a:solidFill>
                  <a:srgbClr val="808080"/>
                </a:solidFill>
              </a:uFill>
            </a:endParaRPr>
          </a:p>
        </p:txBody>
      </p:sp>
      <p:sp>
        <p:nvSpPr>
          <p:cNvPr id="223" name="Shape 223"/>
          <p:cNvSpPr>
            <a:spLocks noGrp="1"/>
          </p:cNvSpPr>
          <p:nvPr>
            <p:ph type="title"/>
          </p:nvPr>
        </p:nvSpPr>
        <p:spPr>
          <a:xfrm>
            <a:off x="240942" y="185738"/>
            <a:ext cx="8410576" cy="457201"/>
          </a:xfrm>
          <a:prstGeom prst="rect">
            <a:avLst/>
          </a:prstGeom>
        </p:spPr>
        <p:txBody>
          <a:bodyPr/>
          <a:lstStyle>
            <a:lvl1pPr>
              <a:defRPr>
                <a:latin typeface="Abadi MT Condensed Extra Bold"/>
                <a:ea typeface="Abadi MT Condensed Extra Bold"/>
                <a:cs typeface="Abadi MT Condensed Extra Bold"/>
                <a:sym typeface="Abadi MT Condensed Extra Bold"/>
              </a:defRPr>
            </a:lvl1pPr>
          </a:lstStyle>
          <a:p>
            <a:pPr lvl="0">
              <a:defRPr sz="1800">
                <a:solidFill>
                  <a:srgbClr val="000000"/>
                </a:solidFill>
                <a:uFillTx/>
              </a:defRPr>
            </a:pPr>
            <a:r>
              <a:rPr lang="en-US" sz="3200" dirty="0" smtClean="0">
                <a:solidFill>
                  <a:srgbClr val="008881"/>
                </a:solidFill>
                <a:uFill>
                  <a:solidFill>
                    <a:srgbClr val="008881"/>
                  </a:solidFill>
                </a:uFill>
              </a:rPr>
              <a:t>Matt </a:t>
            </a:r>
            <a:r>
              <a:rPr sz="3200" dirty="0" smtClean="0">
                <a:solidFill>
                  <a:srgbClr val="008881"/>
                </a:solidFill>
                <a:uFill>
                  <a:solidFill>
                    <a:srgbClr val="008881"/>
                  </a:solidFill>
                </a:uFill>
              </a:rPr>
              <a:t>wrote </a:t>
            </a:r>
            <a:r>
              <a:rPr sz="3200" dirty="0">
                <a:solidFill>
                  <a:srgbClr val="008881"/>
                </a:solidFill>
                <a:uFill>
                  <a:solidFill>
                    <a:srgbClr val="008881"/>
                  </a:solidFill>
                </a:uFill>
              </a:rPr>
              <a:t>a little cloud book…</a:t>
            </a:r>
          </a:p>
        </p:txBody>
      </p:sp>
      <p:pic>
        <p:nvPicPr>
          <p:cNvPr id="224" name="pasted-image.png"/>
          <p:cNvPicPr/>
          <p:nvPr/>
        </p:nvPicPr>
        <p:blipFill>
          <a:blip r:embed="rId3">
            <a:extLst/>
          </a:blip>
          <a:stretch>
            <a:fillRect/>
          </a:stretch>
        </p:blipFill>
        <p:spPr>
          <a:xfrm>
            <a:off x="6057552" y="59046"/>
            <a:ext cx="3010513" cy="4515768"/>
          </a:xfrm>
          <a:prstGeom prst="rect">
            <a:avLst/>
          </a:prstGeom>
          <a:ln w="12700">
            <a:miter lim="400000"/>
          </a:ln>
        </p:spPr>
      </p:pic>
      <p:sp>
        <p:nvSpPr>
          <p:cNvPr id="225" name="Shape 225"/>
          <p:cNvSpPr/>
          <p:nvPr/>
        </p:nvSpPr>
        <p:spPr>
          <a:xfrm>
            <a:off x="240942" y="1286960"/>
            <a:ext cx="5699248" cy="1769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rPr>
              <a:t>Available to you </a:t>
            </a:r>
          </a:p>
          <a:p>
            <a:pPr lvl="0">
              <a:defRPr>
                <a:solidFill>
                  <a:srgbClr val="000000"/>
                </a:solidFill>
                <a:uFillTx/>
              </a:defRPr>
            </a:pPr>
            <a:r>
              <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rPr>
              <a:t>compliments of Pivotal and O’Reilly!</a:t>
            </a:r>
          </a:p>
          <a:p>
            <a:pPr lvl="0">
              <a:defRPr>
                <a:solidFill>
                  <a:srgbClr val="000000"/>
                </a:solidFill>
                <a:uFillTx/>
              </a:defRPr>
            </a:pPr>
            <a:endPar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endParaRPr>
          </a:p>
          <a:p>
            <a:pPr lvl="0">
              <a:defRPr>
                <a:solidFill>
                  <a:srgbClr val="000000"/>
                </a:solidFill>
                <a:uFillTx/>
              </a:defRPr>
            </a:pPr>
            <a:r>
              <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rPr>
              <a:t>Get the FREE e-book </a:t>
            </a:r>
          </a:p>
          <a:p>
            <a:pPr lvl="0">
              <a:defRPr>
                <a:solidFill>
                  <a:srgbClr val="000000"/>
                </a:solidFill>
                <a:uFillTx/>
              </a:defRPr>
            </a:pPr>
            <a:r>
              <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rPr>
              <a:t>at </a:t>
            </a:r>
            <a:r>
              <a:rPr sz="2300" u="sng" dirty="0">
                <a:solidFill>
                  <a:schemeClr val="bg1"/>
                </a:solidFill>
                <a:uFill>
                  <a:solidFill>
                    <a:srgbClr val="3EA7BC"/>
                  </a:solidFill>
                </a:uFill>
                <a:latin typeface="Abadi MT Condensed Extra Bold"/>
                <a:ea typeface="Abadi MT Condensed Extra Bold"/>
                <a:cs typeface="Abadi MT Condensed Extra Bold"/>
                <a:sym typeface="Abadi MT Condensed Extra Bold"/>
                <a:hlinkClick r:id="rId4"/>
              </a:rPr>
              <a:t>http://bit.ly/cloud-native-book</a:t>
            </a:r>
            <a:r>
              <a:rPr sz="2300" dirty="0">
                <a:solidFill>
                  <a:schemeClr val="bg1"/>
                </a:solidFill>
                <a:uFill>
                  <a:solidFill>
                    <a:srgbClr val="4D4D4D"/>
                  </a:solidFill>
                </a:uFill>
                <a:latin typeface="Abadi MT Condensed Extra Bold"/>
                <a:ea typeface="Abadi MT Condensed Extra Bold"/>
                <a:cs typeface="Abadi MT Condensed Extra Bold"/>
                <a:sym typeface="Abadi MT Condensed Extra Bold"/>
              </a:rPr>
              <a:t>!</a:t>
            </a:r>
          </a:p>
        </p:txBody>
      </p:sp>
    </p:spTree>
    <p:extLst>
      <p:ext uri="{BB962C8B-B14F-4D97-AF65-F5344CB8AC3E}">
        <p14:creationId xmlns:p14="http://schemas.microsoft.com/office/powerpoint/2010/main" val="1620074436"/>
      </p:ext>
    </p:extLst>
  </p:cSld>
  <p:clrMapOvr>
    <a:masterClrMapping/>
  </p:clrMapOvr>
  <p:transition xmlns:p14="http://schemas.microsoft.com/office/powerpoint/2010/main" spd="med">
    <p:wip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 Containers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solidFill>
                  <a:srgbClr val="2C95DD"/>
                </a:solidFill>
              </a:rPr>
              <a:t>Pivotal CF: Technical Capabilities</a:t>
            </a:r>
            <a:br>
              <a:rPr lang="en-US" sz="2800" dirty="0">
                <a:solidFill>
                  <a:srgbClr val="2C95DD"/>
                </a:solidFill>
              </a:rPr>
            </a:br>
            <a:endParaRPr lang="en-US" sz="2800" dirty="0">
              <a:solidFill>
                <a:srgbClr val="2C95DD"/>
              </a:solidFill>
            </a:endParaRPr>
          </a:p>
        </p:txBody>
      </p:sp>
      <p:grpSp>
        <p:nvGrpSpPr>
          <p:cNvPr id="2" name="Group 1"/>
          <p:cNvGrpSpPr/>
          <p:nvPr/>
        </p:nvGrpSpPr>
        <p:grpSpPr>
          <a:xfrm>
            <a:off x="1011019" y="929964"/>
            <a:ext cx="7072158" cy="2506506"/>
            <a:chOff x="358587" y="1009650"/>
            <a:chExt cx="8345676" cy="3444875"/>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200400" y="1146175"/>
              <a:ext cx="1752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smtClean="0"/>
                <a:t>Application </a:t>
              </a:r>
              <a:endParaRPr lang="en-US" sz="900" dirty="0"/>
            </a:p>
            <a:p>
              <a:pPr algn="ctr" eaLnBrk="1" hangingPunct="1"/>
              <a:r>
                <a:rPr lang="en-US" sz="900" dirty="0"/>
                <a:t>Containerization &amp; Cluster Scheduling</a:t>
              </a:r>
            </a:p>
          </p:txBody>
        </p:sp>
        <p:sp>
          <p:nvSpPr>
            <p:cNvPr id="24587" name="TextBox 6"/>
            <p:cNvSpPr txBox="1">
              <a:spLocks noChangeArrowheads="1"/>
            </p:cNvSpPr>
            <p:nvPr/>
          </p:nvSpPr>
          <p:spPr bwMode="auto">
            <a:xfrm>
              <a:off x="501650" y="3546477"/>
              <a:ext cx="1498600"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Native </a:t>
              </a:r>
              <a:r>
                <a:rPr lang="en-US" sz="900" dirty="0" smtClean="0"/>
                <a:t>&amp; Extended Data, Mobile and Platform Services</a:t>
              </a:r>
              <a:endParaRPr lang="en-US" sz="900" dirty="0"/>
            </a:p>
          </p:txBody>
        </p:sp>
        <p:sp>
          <p:nvSpPr>
            <p:cNvPr id="24588" name="TextBox 7"/>
            <p:cNvSpPr txBox="1">
              <a:spLocks noChangeArrowheads="1"/>
            </p:cNvSpPr>
            <p:nvPr/>
          </p:nvSpPr>
          <p:spPr bwMode="auto">
            <a:xfrm>
              <a:off x="358587" y="1198563"/>
              <a:ext cx="2166472"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Automatic </a:t>
              </a:r>
              <a:r>
                <a:rPr lang="en-US" sz="900" dirty="0" smtClean="0"/>
                <a:t>App </a:t>
              </a:r>
              <a:r>
                <a:rPr lang="en-US" sz="900" dirty="0"/>
                <a:t>Server </a:t>
              </a:r>
              <a:r>
                <a:rPr lang="en-US" sz="900" dirty="0" smtClean="0"/>
                <a:t>&amp; </a:t>
              </a:r>
              <a:br>
                <a:rPr lang="en-US" sz="900" dirty="0" smtClean="0"/>
              </a:br>
              <a:r>
                <a:rPr lang="en-US" sz="900" dirty="0" smtClean="0"/>
                <a:t>OS Configuration </a:t>
              </a:r>
              <a:br>
                <a:rPr lang="en-US" sz="900" dirty="0" smtClean="0"/>
              </a:br>
              <a:r>
                <a:rPr lang="en-US" sz="900" dirty="0" smtClean="0"/>
                <a:t>with Buildpacks </a:t>
              </a:r>
              <a:br>
                <a:rPr lang="en-US" sz="900" dirty="0" smtClean="0"/>
              </a:br>
              <a:r>
                <a:rPr lang="en-US" sz="900" i="1" dirty="0" smtClean="0"/>
                <a:t>(“just push your app”)</a:t>
              </a:r>
              <a:endParaRPr lang="en-US" sz="900" i="1" dirty="0"/>
            </a:p>
          </p:txBody>
        </p:sp>
        <p:sp>
          <p:nvSpPr>
            <p:cNvPr id="24589" name="TextBox 8"/>
            <p:cNvSpPr txBox="1">
              <a:spLocks noChangeArrowheads="1"/>
            </p:cNvSpPr>
            <p:nvPr/>
          </p:nvSpPr>
          <p:spPr bwMode="auto">
            <a:xfrm>
              <a:off x="6954839" y="2465389"/>
              <a:ext cx="1555751"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Policy, Identity and Roles Management</a:t>
              </a:r>
            </a:p>
          </p:txBody>
        </p:sp>
        <p:sp>
          <p:nvSpPr>
            <p:cNvPr id="24590" name="TextBox 9"/>
            <p:cNvSpPr txBox="1">
              <a:spLocks noChangeArrowheads="1"/>
            </p:cNvSpPr>
            <p:nvPr/>
          </p:nvSpPr>
          <p:spPr bwMode="auto">
            <a:xfrm>
              <a:off x="4543425" y="2203450"/>
              <a:ext cx="1397000" cy="1078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App Health Management, Load Balancing, </a:t>
              </a:r>
            </a:p>
            <a:p>
              <a:pPr eaLnBrk="1" hangingPunct="1"/>
              <a:r>
                <a:rPr lang="en-US" sz="900"/>
                <a:t>Rapid Scaling,  Availability Zones</a:t>
              </a:r>
            </a:p>
          </p:txBody>
        </p:sp>
        <p:sp>
          <p:nvSpPr>
            <p:cNvPr id="24591" name="TextBox 10"/>
            <p:cNvSpPr txBox="1">
              <a:spLocks noChangeArrowheads="1"/>
            </p:cNvSpPr>
            <p:nvPr/>
          </p:nvSpPr>
          <p:spPr bwMode="auto">
            <a:xfrm>
              <a:off x="3895725" y="3554414"/>
              <a:ext cx="1874838" cy="50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dirty="0"/>
                <a:t>IaaS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46800" y="1166814"/>
              <a:ext cx="1389063" cy="6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a:t>Application Network Security Groups</a:t>
              </a:r>
            </a:p>
          </p:txBody>
        </p:sp>
        <p:sp>
          <p:nvSpPr>
            <p:cNvPr id="24600" name="TextBox 46"/>
            <p:cNvSpPr txBox="1">
              <a:spLocks noChangeArrowheads="1"/>
            </p:cNvSpPr>
            <p:nvPr/>
          </p:nvSpPr>
          <p:spPr bwMode="auto">
            <a:xfrm>
              <a:off x="708025" y="2408238"/>
              <a:ext cx="1085849"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9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a:t>Logging as a service,</a:t>
              </a:r>
            </a:p>
            <a:p>
              <a:pPr eaLnBrk="1" hangingPunct="1"/>
              <a:r>
                <a:rPr lang="en-US" sz="900"/>
                <a:t>Application metrics &amp; performance,</a:t>
              </a:r>
            </a:p>
            <a:p>
              <a:pPr eaLnBrk="1" hangingPunct="1"/>
              <a:r>
                <a:rPr lang="en-US" sz="90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sp>
        <p:nvSpPr>
          <p:cNvPr id="57" name="Rounded Rectangle 56"/>
          <p:cNvSpPr/>
          <p:nvPr/>
        </p:nvSpPr>
        <p:spPr>
          <a:xfrm>
            <a:off x="438273" y="3546044"/>
            <a:ext cx="821568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IaaS</a:t>
            </a:r>
            <a:endParaRPr lang="en-US" sz="1600" dirty="0">
              <a:cs typeface="Arial"/>
            </a:endParaRPr>
          </a:p>
        </p:txBody>
      </p:sp>
      <p:pic>
        <p:nvPicPr>
          <p:cNvPr id="66" name="Shape 173"/>
          <p:cNvPicPr preferRelativeResize="0"/>
          <p:nvPr/>
        </p:nvPicPr>
        <p:blipFill rotWithShape="1">
          <a:blip r:embed="rId15">
            <a:alphaModFix/>
          </a:blip>
          <a:srcRect b="-4013"/>
          <a:stretch/>
        </p:blipFill>
        <p:spPr>
          <a:xfrm>
            <a:off x="2883341" y="4001645"/>
            <a:ext cx="1122933" cy="584303"/>
          </a:xfrm>
          <a:prstGeom prst="rect">
            <a:avLst/>
          </a:prstGeom>
          <a:noFill/>
          <a:ln>
            <a:noFill/>
          </a:ln>
        </p:spPr>
      </p:pic>
      <p:pic>
        <p:nvPicPr>
          <p:cNvPr id="67" name="Shape 174"/>
          <p:cNvPicPr preferRelativeResize="0"/>
          <p:nvPr/>
        </p:nvPicPr>
        <p:blipFill rotWithShape="1">
          <a:blip r:embed="rId15">
            <a:alphaModFix/>
          </a:blip>
          <a:srcRect b="-4013"/>
          <a:stretch/>
        </p:blipFill>
        <p:spPr>
          <a:xfrm>
            <a:off x="4030026" y="3975045"/>
            <a:ext cx="1122933" cy="584303"/>
          </a:xfrm>
          <a:prstGeom prst="rect">
            <a:avLst/>
          </a:prstGeom>
          <a:noFill/>
          <a:ln>
            <a:noFill/>
          </a:ln>
        </p:spPr>
      </p:pic>
      <p:pic>
        <p:nvPicPr>
          <p:cNvPr id="68" name="Shape 175"/>
          <p:cNvPicPr preferRelativeResize="0"/>
          <p:nvPr/>
        </p:nvPicPr>
        <p:blipFill rotWithShape="1">
          <a:blip r:embed="rId15">
            <a:alphaModFix/>
          </a:blip>
          <a:srcRect b="-4013"/>
          <a:stretch/>
        </p:blipFill>
        <p:spPr>
          <a:xfrm>
            <a:off x="5176710" y="3975045"/>
            <a:ext cx="1122933" cy="584303"/>
          </a:xfrm>
          <a:prstGeom prst="rect">
            <a:avLst/>
          </a:prstGeom>
          <a:noFill/>
          <a:ln>
            <a:noFill/>
          </a:ln>
        </p:spPr>
      </p:pic>
      <p:pic>
        <p:nvPicPr>
          <p:cNvPr id="69" name="Shape 176"/>
          <p:cNvPicPr preferRelativeResize="0"/>
          <p:nvPr/>
        </p:nvPicPr>
        <p:blipFill rotWithShape="1">
          <a:blip r:embed="rId16">
            <a:alphaModFix/>
          </a:blip>
          <a:srcRect/>
          <a:stretch/>
        </p:blipFill>
        <p:spPr>
          <a:xfrm>
            <a:off x="3091473" y="4191256"/>
            <a:ext cx="720128" cy="181832"/>
          </a:xfrm>
          <a:prstGeom prst="rect">
            <a:avLst/>
          </a:prstGeom>
          <a:noFill/>
          <a:ln>
            <a:noFill/>
          </a:ln>
        </p:spPr>
      </p:pic>
      <p:pic>
        <p:nvPicPr>
          <p:cNvPr id="70" name="Shape 177"/>
          <p:cNvPicPr preferRelativeResize="0"/>
          <p:nvPr/>
        </p:nvPicPr>
        <p:blipFill rotWithShape="1">
          <a:blip r:embed="rId17">
            <a:alphaModFix/>
          </a:blip>
          <a:srcRect/>
          <a:stretch/>
        </p:blipFill>
        <p:spPr>
          <a:xfrm>
            <a:off x="5372632" y="4124058"/>
            <a:ext cx="602611" cy="243554"/>
          </a:xfrm>
          <a:prstGeom prst="rect">
            <a:avLst/>
          </a:prstGeom>
          <a:noFill/>
          <a:ln>
            <a:noFill/>
          </a:ln>
        </p:spPr>
      </p:pic>
      <p:pic>
        <p:nvPicPr>
          <p:cNvPr id="71" name="Shape 178"/>
          <p:cNvPicPr preferRelativeResize="0"/>
          <p:nvPr/>
        </p:nvPicPr>
        <p:blipFill rotWithShape="1">
          <a:blip r:embed="rId18">
            <a:alphaModFix/>
          </a:blip>
          <a:srcRect l="4286"/>
          <a:stretch/>
        </p:blipFill>
        <p:spPr>
          <a:xfrm>
            <a:off x="4222071" y="4133352"/>
            <a:ext cx="662190" cy="219401"/>
          </a:xfrm>
          <a:prstGeom prst="rect">
            <a:avLst/>
          </a:prstGeom>
          <a:noFill/>
          <a:ln>
            <a:noFill/>
          </a:ln>
        </p:spPr>
      </p:pic>
    </p:spTree>
    <p:extLst>
      <p:ext uri="{BB962C8B-B14F-4D97-AF65-F5344CB8AC3E}">
        <p14:creationId xmlns:p14="http://schemas.microsoft.com/office/powerpoint/2010/main" val="943752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Architecture</a:t>
            </a: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7596646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589993" y="2837043"/>
            <a:ext cx="1146201" cy="419101"/>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Container</a:t>
            </a:r>
          </a:p>
        </p:txBody>
      </p:sp>
      <p:sp>
        <p:nvSpPr>
          <p:cNvPr id="10" name="Shape 194"/>
          <p:cNvSpPr/>
          <p:nvPr/>
        </p:nvSpPr>
        <p:spPr>
          <a:xfrm>
            <a:off x="3736193" y="3408759"/>
            <a:ext cx="97635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4922848" y="2837043"/>
            <a:ext cx="10069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Libraries</a:t>
            </a:r>
          </a:p>
        </p:txBody>
      </p:sp>
      <p:sp>
        <p:nvSpPr>
          <p:cNvPr id="14" name="Shape 198"/>
          <p:cNvSpPr/>
          <p:nvPr/>
        </p:nvSpPr>
        <p:spPr>
          <a:xfrm>
            <a:off x="492918" y="3240881"/>
            <a:ext cx="1164432"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DEA</a:t>
            </a:r>
          </a:p>
        </p:txBody>
      </p:sp>
      <p:sp>
        <p:nvSpPr>
          <p:cNvPr id="15" name="Shape 199"/>
          <p:cNvSpPr/>
          <p:nvPr/>
        </p:nvSpPr>
        <p:spPr>
          <a:xfrm>
            <a:off x="492918" y="2676525"/>
            <a:ext cx="1164432" cy="419100"/>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Application Staging</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droppedImage.png"/>
          <p:cNvPicPr/>
          <p:nvPr/>
        </p:nvPicPr>
        <p:blipFill>
          <a:blip r:embed="rId3">
            <a:extLst/>
          </a:blip>
          <a:srcRect l="3267" t="13725" r="13071" b="40958"/>
          <a:stretch>
            <a:fillRect/>
          </a:stretch>
        </p:blipFill>
        <p:spPr>
          <a:xfrm>
            <a:off x="7504318" y="3331671"/>
            <a:ext cx="1094173" cy="592677"/>
          </a:xfrm>
          <a:prstGeom prst="rect">
            <a:avLst/>
          </a:prstGeom>
          <a:ln w="3175">
            <a:miter lim="400000"/>
          </a:ln>
          <a:effectLst>
            <a:outerShdw blurRad="127000" dist="76200" dir="2700000" rotWithShape="0">
              <a:srgbClr val="000000">
                <a:alpha val="75000"/>
              </a:srgbClr>
            </a:outerShdw>
          </a:effectLst>
        </p:spPr>
      </p:pic>
      <p:sp>
        <p:nvSpPr>
          <p:cNvPr id="36" name="Shape 356"/>
          <p:cNvSpPr/>
          <p:nvPr/>
        </p:nvSpPr>
        <p:spPr>
          <a:xfrm>
            <a:off x="7708094" y="3860850"/>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3526612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pic>
        <p:nvPicPr>
          <p:cNvPr id="48" name="droppedImage.png"/>
          <p:cNvPicPr/>
          <p:nvPr/>
        </p:nvPicPr>
        <p:blipFill>
          <a:blip r:embed="rId4">
            <a:extLst/>
          </a:blip>
          <a:srcRect l="3267" t="13725" r="13071" b="40958"/>
          <a:stretch>
            <a:fillRect/>
          </a:stretch>
        </p:blipFill>
        <p:spPr>
          <a:xfrm>
            <a:off x="7375286" y="3393850"/>
            <a:ext cx="1094173" cy="592677"/>
          </a:xfrm>
          <a:prstGeom prst="rect">
            <a:avLst/>
          </a:prstGeom>
          <a:ln w="3175">
            <a:miter lim="400000"/>
          </a:ln>
          <a:effectLst>
            <a:outerShdw blurRad="127000" dist="76200" dir="2700000" rotWithShape="0">
              <a:srgbClr val="000000">
                <a:alpha val="75000"/>
              </a:srgbClr>
            </a:outerShdw>
          </a:effectLst>
        </p:spPr>
      </p:pic>
      <p:sp>
        <p:nvSpPr>
          <p:cNvPr id="52" name="Shape 356"/>
          <p:cNvSpPr/>
          <p:nvPr/>
        </p:nvSpPr>
        <p:spPr>
          <a:xfrm>
            <a:off x="7579062" y="392302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23759414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317597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936979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Tree>
    <p:extLst>
      <p:ext uri="{BB962C8B-B14F-4D97-AF65-F5344CB8AC3E}">
        <p14:creationId xmlns:p14="http://schemas.microsoft.com/office/powerpoint/2010/main" val="1224910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13014824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5139643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5"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8856" name="Rectangle 8"/>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8857" name="Rectangle 9"/>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8858" name="Rectangle 10"/>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A</a:t>
            </a:r>
            <a:endParaRPr lang="en-US" sz="500">
              <a:solidFill>
                <a:srgbClr val="FFFFFF"/>
              </a:solidFill>
              <a:cs typeface="Helvetica Neue Thin" charset="0"/>
            </a:endParaRPr>
          </a:p>
        </p:txBody>
      </p:sp>
      <p:sp>
        <p:nvSpPr>
          <p:cNvPr id="78859" name="Rectangle 11"/>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8860" name="Rectangle 12"/>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8861" name="Rectangle 13"/>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8862" name="Rectangle 14"/>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8863" name="Rectangle 15"/>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pic>
        <p:nvPicPr>
          <p:cNvPr id="78870" name="Picture 22"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71580" y="224254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1" name="Rectangle 23"/>
          <p:cNvSpPr>
            <a:spLocks/>
          </p:cNvSpPr>
          <p:nvPr/>
        </p:nvSpPr>
        <p:spPr bwMode="auto">
          <a:xfrm>
            <a:off x="6396038" y="2666665"/>
            <a:ext cx="67979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PID</a:t>
            </a:r>
            <a:endParaRPr lang="en-US" sz="700">
              <a:solidFill>
                <a:srgbClr val="FFFFFF"/>
              </a:solidFill>
              <a:latin typeface="Helvetica Neue Medium" charset="0"/>
              <a:cs typeface="Helvetica Neue Medium" charset="0"/>
              <a:sym typeface="Helvetica Neue Medium" charset="0"/>
            </a:endParaRPr>
          </a:p>
        </p:txBody>
      </p:sp>
      <p:sp>
        <p:nvSpPr>
          <p:cNvPr id="78874"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sp>
        <p:nvSpPr>
          <p:cNvPr id="78875" name="Rectangle 27"/>
          <p:cNvSpPr>
            <a:spLocks/>
          </p:cNvSpPr>
          <p:nvPr/>
        </p:nvSpPr>
        <p:spPr bwMode="auto">
          <a:xfrm>
            <a:off x="1200807"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78876" name="Picture 28" descr="pasted-imag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778"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8877" name="Rectangle 29"/>
          <p:cNvSpPr>
            <a:spLocks/>
          </p:cNvSpPr>
          <p:nvPr/>
        </p:nvSpPr>
        <p:spPr bwMode="auto">
          <a:xfrm>
            <a:off x="6396038" y="3155417"/>
            <a:ext cx="152770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Network</a:t>
            </a:r>
            <a:endParaRPr lang="en-US" sz="700">
              <a:solidFill>
                <a:srgbClr val="FFFFFF"/>
              </a:solidFill>
              <a:latin typeface="Helvetica Neue Medium" charset="0"/>
              <a:cs typeface="Helvetica Neue Medium" charset="0"/>
              <a:sym typeface="Helvetica Neue Medium" charset="0"/>
            </a:endParaRPr>
          </a:p>
        </p:txBody>
      </p:sp>
      <p:sp>
        <p:nvSpPr>
          <p:cNvPr id="78878" name="Rectangle 30"/>
          <p:cNvSpPr>
            <a:spLocks/>
          </p:cNvSpPr>
          <p:nvPr/>
        </p:nvSpPr>
        <p:spPr bwMode="auto">
          <a:xfrm>
            <a:off x="6396037" y="3644466"/>
            <a:ext cx="1178381"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Mount</a:t>
            </a:r>
            <a:endParaRPr lang="en-US" sz="700">
              <a:solidFill>
                <a:srgbClr val="FFFFFF"/>
              </a:solidFill>
              <a:latin typeface="Helvetica Neue Medium" charset="0"/>
              <a:cs typeface="Helvetica Neue Medium" charset="0"/>
              <a:sym typeface="Helvetica Neue Medium" charset="0"/>
            </a:endParaRPr>
          </a:p>
        </p:txBody>
      </p:sp>
      <p:sp>
        <p:nvSpPr>
          <p:cNvPr id="78879" name="Rectangle 31"/>
          <p:cNvSpPr>
            <a:spLocks/>
          </p:cNvSpPr>
          <p:nvPr/>
        </p:nvSpPr>
        <p:spPr bwMode="auto">
          <a:xfrm>
            <a:off x="6396037" y="4133515"/>
            <a:ext cx="87203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lgn="l">
              <a:defRPr/>
            </a:pPr>
            <a:r>
              <a:rPr lang="en-US" sz="3000">
                <a:solidFill>
                  <a:srgbClr val="FFFFFF"/>
                </a:solidFill>
                <a:latin typeface="Helvetica Neue Medium" charset="0"/>
                <a:cs typeface="Helvetica Neue Medium" charset="0"/>
                <a:sym typeface="Helvetica Neue Medium" charset="0"/>
              </a:rPr>
              <a:t>User</a:t>
            </a:r>
            <a:endParaRPr lang="en-US" sz="700">
              <a:solidFill>
                <a:srgbClr val="FFFFFF"/>
              </a:solidFill>
              <a:latin typeface="Helvetica Neue Medium" charset="0"/>
              <a:cs typeface="Helvetica Neue Medium" charset="0"/>
              <a:sym typeface="Helvetica Neue Medium" charset="0"/>
            </a:endParaRPr>
          </a:p>
        </p:txBody>
      </p:sp>
      <p:sp>
        <p:nvSpPr>
          <p:cNvPr id="78880" name="Rectangle 32"/>
          <p:cNvSpPr>
            <a:spLocks/>
          </p:cNvSpPr>
          <p:nvPr/>
        </p:nvSpPr>
        <p:spPr bwMode="auto">
          <a:xfrm>
            <a:off x="6396038" y="2229230"/>
            <a:ext cx="192896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namespaces</a:t>
            </a:r>
            <a:endParaRPr lang="en-US" sz="700">
              <a:solidFill>
                <a:srgbClr val="FFFFFF"/>
              </a:solidFill>
              <a:cs typeface="Helvetica Neue Thin" charset="0"/>
            </a:endParaRPr>
          </a:p>
        </p:txBody>
      </p:sp>
      <p:grpSp>
        <p:nvGrpSpPr>
          <p:cNvPr id="37" name="Group 35"/>
          <p:cNvGrpSpPr>
            <a:grpSpLocks/>
          </p:cNvGrpSpPr>
          <p:nvPr/>
        </p:nvGrpSpPr>
        <p:grpSpPr bwMode="auto">
          <a:xfrm>
            <a:off x="2533650" y="741165"/>
            <a:ext cx="251222" cy="3762970"/>
            <a:chOff x="-127000" y="-50801"/>
            <a:chExt cx="670263" cy="10035848"/>
          </a:xfrm>
        </p:grpSpPr>
        <p:pic>
          <p:nvPicPr>
            <p:cNvPr id="38"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39" name="Group 37"/>
            <p:cNvGrpSpPr>
              <a:grpSpLocks/>
            </p:cNvGrpSpPr>
            <p:nvPr/>
          </p:nvGrpSpPr>
          <p:grpSpPr bwMode="auto">
            <a:xfrm>
              <a:off x="-127000" y="2903508"/>
              <a:ext cx="670263" cy="670264"/>
              <a:chOff x="-127000" y="-127000"/>
              <a:chExt cx="670263" cy="670263"/>
            </a:xfrm>
          </p:grpSpPr>
          <p:sp>
            <p:nvSpPr>
              <p:cNvPr id="4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1" name="Picture 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2" name="Group 40"/>
          <p:cNvGrpSpPr>
            <a:grpSpLocks/>
          </p:cNvGrpSpPr>
          <p:nvPr/>
        </p:nvGrpSpPr>
        <p:grpSpPr bwMode="auto">
          <a:xfrm>
            <a:off x="3224213" y="741165"/>
            <a:ext cx="248841" cy="3762970"/>
            <a:chOff x="-127001" y="-50801"/>
            <a:chExt cx="663319" cy="10035848"/>
          </a:xfrm>
        </p:grpSpPr>
        <p:pic>
          <p:nvPicPr>
            <p:cNvPr id="43"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44" name="Group 42"/>
            <p:cNvGrpSpPr>
              <a:grpSpLocks/>
            </p:cNvGrpSpPr>
            <p:nvPr/>
          </p:nvGrpSpPr>
          <p:grpSpPr bwMode="auto">
            <a:xfrm>
              <a:off x="-127001" y="2906981"/>
              <a:ext cx="663319" cy="663318"/>
              <a:chOff x="-127001" y="-127001"/>
              <a:chExt cx="663319" cy="663319"/>
            </a:xfrm>
          </p:grpSpPr>
          <p:sp>
            <p:nvSpPr>
              <p:cNvPr id="4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46" name="Picture 4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7"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 Isolation</a:t>
            </a:r>
          </a:p>
        </p:txBody>
      </p:sp>
      <p:sp>
        <p:nvSpPr>
          <p:cNvPr id="48"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49"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0"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050">
              <a:solidFill>
                <a:srgbClr val="FFFFFF"/>
              </a:solidFill>
              <a:latin typeface="Helvetica Light" charset="0"/>
              <a:cs typeface="Helvetica Light" charset="0"/>
              <a:sym typeface="Helvetica Light" charset="0"/>
            </a:endParaRPr>
          </a:p>
        </p:txBody>
      </p:sp>
      <p:sp>
        <p:nvSpPr>
          <p:cNvPr id="51"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2"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3"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Tree>
    <p:extLst>
      <p:ext uri="{BB962C8B-B14F-4D97-AF65-F5344CB8AC3E}">
        <p14:creationId xmlns:p14="http://schemas.microsoft.com/office/powerpoint/2010/main" val="6721654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7" grpId="0" autoUpdateAnimBg="0"/>
      <p:bldP spid="78878" grpId="0" autoUpdateAnimBg="0"/>
      <p:bldP spid="78879"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a:solidFill>
                  <a:srgbClr val="2C95DD"/>
                </a:solidFill>
              </a:rPr>
              <a:t>containers and scaling</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43"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757245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69875" y="1190626"/>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50" y="2095500"/>
            <a:ext cx="2635250" cy="698500"/>
          </a:xfrm>
          <a:prstGeom prst="roundRect">
            <a:avLst/>
          </a:prstGeom>
          <a:solidFill>
            <a:schemeClr val="accent2"/>
          </a:solidFill>
          <a:ln w="508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Buildpack brings standard runtime*</a:t>
            </a:r>
            <a:endParaRPr lang="en-US" dirty="0"/>
          </a:p>
        </p:txBody>
      </p:sp>
      <p:sp>
        <p:nvSpPr>
          <p:cNvPr id="5" name="Rounded Rectangle 4"/>
          <p:cNvSpPr/>
          <p:nvPr/>
        </p:nvSpPr>
        <p:spPr>
          <a:xfrm>
            <a:off x="565150" y="2946400"/>
            <a:ext cx="2635250" cy="698500"/>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System stack brings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runtime </a:t>
            </a:r>
            <a:r>
              <a:rPr lang="en-US" dirty="0" err="1" smtClean="0"/>
              <a:t>docker</a:t>
            </a:r>
            <a:r>
              <a:rPr lang="en-US" dirty="0" smtClean="0"/>
              <a:t> image</a:t>
            </a:r>
            <a:endParaRPr lang="en-US"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Docker OS image</a:t>
            </a:r>
            <a:endParaRPr lang="en-US"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Developer brings customized app</a:t>
            </a:r>
            <a:endParaRPr lang="en-US" dirty="0"/>
          </a:p>
        </p:txBody>
      </p:sp>
      <p:sp>
        <p:nvSpPr>
          <p:cNvPr id="10" name="TextBox 9"/>
          <p:cNvSpPr txBox="1"/>
          <p:nvPr/>
        </p:nvSpPr>
        <p:spPr>
          <a:xfrm>
            <a:off x="1236033" y="727406"/>
            <a:ext cx="1300356" cy="400110"/>
          </a:xfrm>
          <a:prstGeom prst="rect">
            <a:avLst/>
          </a:prstGeom>
          <a:noFill/>
        </p:spPr>
        <p:txBody>
          <a:bodyPr wrap="none" rtlCol="0">
            <a:spAutoFit/>
          </a:bodyPr>
          <a:lstStyle/>
          <a:p>
            <a:pPr algn="ctr"/>
            <a:r>
              <a:rPr lang="en-US" sz="2000" dirty="0" smtClean="0">
                <a:solidFill>
                  <a:schemeClr val="bg1"/>
                </a:solidFill>
              </a:rPr>
              <a:t>Buildpack</a:t>
            </a:r>
            <a:endParaRPr lang="en-US" sz="2400" dirty="0" smtClean="0">
              <a:solidFill>
                <a:schemeClr val="bg1"/>
              </a:solidFill>
            </a:endParaRPr>
          </a:p>
        </p:txBody>
      </p:sp>
      <p:sp>
        <p:nvSpPr>
          <p:cNvPr id="11" name="TextBox 10"/>
          <p:cNvSpPr txBox="1"/>
          <p:nvPr/>
        </p:nvSpPr>
        <p:spPr>
          <a:xfrm>
            <a:off x="6584160" y="727406"/>
            <a:ext cx="1005403" cy="400110"/>
          </a:xfrm>
          <a:prstGeom prst="rect">
            <a:avLst/>
          </a:prstGeom>
          <a:noFill/>
        </p:spPr>
        <p:txBody>
          <a:bodyPr wrap="none" rtlCol="0">
            <a:spAutoFit/>
          </a:bodyPr>
          <a:lstStyle/>
          <a:p>
            <a:pPr algn="ctr"/>
            <a:r>
              <a:rPr lang="en-US" sz="2000" dirty="0" smtClean="0">
                <a:solidFill>
                  <a:srgbClr val="FFFFFF"/>
                </a:solidFill>
              </a:rPr>
              <a:t>Docker</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tx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4" name="Rounded Rectangle 13"/>
          <p:cNvSpPr/>
          <p:nvPr/>
        </p:nvSpPr>
        <p:spPr>
          <a:xfrm>
            <a:off x="5870575" y="3806825"/>
            <a:ext cx="2635250" cy="698500"/>
          </a:xfrm>
          <a:prstGeom prst="roundRect">
            <a:avLst/>
          </a:prstGeom>
          <a:solidFill>
            <a:srgbClr val="00685D"/>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System brings fixed host OS Kernel</a:t>
            </a:r>
            <a:endParaRPr lang="en-US" dirty="0"/>
          </a:p>
        </p:txBody>
      </p:sp>
      <p:sp>
        <p:nvSpPr>
          <p:cNvPr id="16" name="Rounded Rectangle 15"/>
          <p:cNvSpPr/>
          <p:nvPr/>
        </p:nvSpPr>
        <p:spPr>
          <a:xfrm>
            <a:off x="5549900" y="1200151"/>
            <a:ext cx="3254375" cy="2540000"/>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27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42240" y="185516"/>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Tree>
    <p:extLst>
      <p:ext uri="{BB962C8B-B14F-4D97-AF65-F5344CB8AC3E}">
        <p14:creationId xmlns:p14="http://schemas.microsoft.com/office/powerpoint/2010/main" val="717686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052320" y="894080"/>
            <a:ext cx="309880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365760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tx2"/>
                </a:solidFill>
              </a:rPr>
              <a:t>Mobile</a:t>
            </a:r>
            <a:endParaRPr lang="en-US" dirty="0" smtClean="0">
              <a:solidFill>
                <a:schemeClr val="tx2"/>
              </a:solidFill>
            </a:endParaRPr>
          </a:p>
        </p:txBody>
      </p:sp>
      <p:sp>
        <p:nvSpPr>
          <p:cNvPr id="5" name="Rectangle 4"/>
          <p:cNvSpPr/>
          <p:nvPr/>
        </p:nvSpPr>
        <p:spPr>
          <a:xfrm>
            <a:off x="5191760" y="894080"/>
            <a:ext cx="1879600" cy="364744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Other</a:t>
            </a:r>
          </a:p>
          <a:p>
            <a:pPr algn="ctr"/>
            <a:endParaRPr lang="en-US" dirty="0"/>
          </a:p>
        </p:txBody>
      </p:sp>
      <p:sp>
        <p:nvSpPr>
          <p:cNvPr id="6" name="Rectangle 5"/>
          <p:cNvSpPr/>
          <p:nvPr/>
        </p:nvSpPr>
        <p:spPr>
          <a:xfrm>
            <a:off x="7122160" y="894080"/>
            <a:ext cx="1889760" cy="3637280"/>
          </a:xfrm>
          <a:prstGeom prst="rect">
            <a:avLst/>
          </a:prstGeom>
          <a:solidFill>
            <a:schemeClr val="accent1">
              <a:lumMod val="60000"/>
              <a:lumOff val="40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0000"/>
                </a:solidFill>
              </a:rPr>
              <a:t>Spring Cloud</a:t>
            </a:r>
          </a:p>
          <a:p>
            <a:pPr algn="ctr"/>
            <a:endParaRPr lang="en-US" dirty="0"/>
          </a:p>
        </p:txBody>
      </p:sp>
      <p:pic>
        <p:nvPicPr>
          <p:cNvPr id="18" name="Picture 17" descr="icon_apigateway_cf@2x.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280" y="1625600"/>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4800" y="2346960"/>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35680" y="1625600"/>
            <a:ext cx="640080" cy="640080"/>
          </a:xfrm>
          <a:prstGeom prst="rect">
            <a:avLst/>
          </a:prstGeom>
        </p:spPr>
      </p:pic>
      <p:pic>
        <p:nvPicPr>
          <p:cNvPr id="21" name="Picture 20" descr="icon_datasync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80" y="3097828"/>
            <a:ext cx="640080" cy="640080"/>
          </a:xfrm>
          <a:prstGeom prst="rect">
            <a:avLst/>
          </a:prstGeom>
        </p:spPr>
      </p:pic>
      <p:pic>
        <p:nvPicPr>
          <p:cNvPr id="22" name="Picture 21" descr="icon_gemfire_cf@2x.png"/>
          <p:cNvPicPr>
            <a:picLocks noChangeAspect="1"/>
          </p:cNvPicPr>
          <p:nvPr/>
        </p:nvPicPr>
        <p:blipFill>
          <a:blip r:embed="rId7" cstate="screen">
            <a:alphaModFix amt="47000"/>
            <a:extLst>
              <a:ext uri="{28A0092B-C50C-407E-A947-70E740481C1C}">
                <a14:useLocalDpi xmlns:a14="http://schemas.microsoft.com/office/drawing/2010/main"/>
              </a:ext>
            </a:extLst>
          </a:blip>
          <a:stretch>
            <a:fillRect/>
          </a:stretch>
        </p:blipFill>
        <p:spPr>
          <a:xfrm>
            <a:off x="3535680" y="2346960"/>
            <a:ext cx="640080" cy="640080"/>
          </a:xfrm>
          <a:prstGeom prst="rect">
            <a:avLst/>
          </a:prstGeom>
        </p:spPr>
      </p:pic>
      <p:pic>
        <p:nvPicPr>
          <p:cNvPr id="23" name="Picture 22" descr="icon_pushnotification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5281" y="2357121"/>
            <a:ext cx="640079" cy="640079"/>
          </a:xfrm>
          <a:prstGeom prst="rect">
            <a:avLst/>
          </a:prstGeom>
        </p:spPr>
      </p:pic>
      <p:pic>
        <p:nvPicPr>
          <p:cNvPr id="24" name="Picture 23" descr="icon_rabbitmq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7340" y="1617980"/>
            <a:ext cx="637540" cy="637540"/>
          </a:xfrm>
          <a:prstGeom prst="rect">
            <a:avLst/>
          </a:prstGeom>
        </p:spPr>
      </p:pic>
      <p:pic>
        <p:nvPicPr>
          <p:cNvPr id="25" name="Picture 24" descr="icon_redis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35674" y="1628762"/>
            <a:ext cx="638006" cy="638006"/>
          </a:xfrm>
          <a:prstGeom prst="rect">
            <a:avLst/>
          </a:prstGeom>
        </p:spPr>
      </p:pic>
      <p:pic>
        <p:nvPicPr>
          <p:cNvPr id="26" name="Picture 25" descr="icon_springxd_cf@2x.png"/>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5384800" y="3088640"/>
            <a:ext cx="640080" cy="640080"/>
          </a:xfrm>
          <a:prstGeom prst="rect">
            <a:avLst/>
          </a:prstGeom>
        </p:spPr>
      </p:pic>
      <p:pic>
        <p:nvPicPr>
          <p:cNvPr id="27" name="Picture 2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35280" y="3835400"/>
            <a:ext cx="635000" cy="635000"/>
          </a:xfrm>
          <a:prstGeom prst="rect">
            <a:avLst/>
          </a:prstGeom>
        </p:spPr>
      </p:pic>
      <p:pic>
        <p:nvPicPr>
          <p:cNvPr id="28" name="Picture 2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33898" y="2352040"/>
            <a:ext cx="639782" cy="639782"/>
          </a:xfrm>
          <a:prstGeom prst="rect">
            <a:avLst/>
          </a:prstGeom>
        </p:spPr>
      </p:pic>
      <p:pic>
        <p:nvPicPr>
          <p:cNvPr id="29" name="Picture 28"/>
          <p:cNvPicPr>
            <a:picLocks noChangeAspect="1"/>
          </p:cNvPicPr>
          <p:nvPr/>
        </p:nvPicPr>
        <p:blipFill>
          <a:blip r:embed="rId14" cstate="screen">
            <a:alphaModFix/>
            <a:extLst>
              <a:ext uri="{28A0092B-C50C-407E-A947-70E740481C1C}">
                <a14:useLocalDpi xmlns:a14="http://schemas.microsoft.com/office/drawing/2010/main"/>
              </a:ext>
            </a:extLst>
          </a:blip>
          <a:stretch>
            <a:fillRect/>
          </a:stretch>
        </p:blipFill>
        <p:spPr>
          <a:xfrm>
            <a:off x="5384800" y="3830320"/>
            <a:ext cx="635000" cy="635000"/>
          </a:xfrm>
          <a:prstGeom prst="rect">
            <a:avLst/>
          </a:prstGeom>
        </p:spPr>
      </p:pic>
      <p:pic>
        <p:nvPicPr>
          <p:cNvPr id="31" name="Picture 30"/>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33600" y="3098800"/>
            <a:ext cx="640080" cy="640080"/>
          </a:xfrm>
          <a:prstGeom prst="rect">
            <a:avLst/>
          </a:prstGeom>
        </p:spPr>
      </p:pic>
      <p:pic>
        <p:nvPicPr>
          <p:cNvPr id="8" name="Picture 7" descr="icon_mongodb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535680" y="3799840"/>
            <a:ext cx="640080" cy="640080"/>
          </a:xfrm>
          <a:prstGeom prst="rect">
            <a:avLst/>
          </a:prstGeom>
        </p:spPr>
      </p:pic>
      <p:pic>
        <p:nvPicPr>
          <p:cNvPr id="9" name="Picture 8" descr="icon_node4j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133600" y="3799840"/>
            <a:ext cx="640080" cy="640080"/>
          </a:xfrm>
          <a:prstGeom prst="rect">
            <a:avLst/>
          </a:prstGeom>
        </p:spPr>
      </p:pic>
      <p:pic>
        <p:nvPicPr>
          <p:cNvPr id="35" name="pasted-image.png"/>
          <p:cNvPicPr/>
          <p:nvPr/>
        </p:nvPicPr>
        <p:blipFill>
          <a:blip r:embed="rId18" cstate="screen">
            <a:extLst>
              <a:ext uri="{28A0092B-C50C-407E-A947-70E740481C1C}">
                <a14:useLocalDpi xmlns:a14="http://schemas.microsoft.com/office/drawing/2010/main"/>
              </a:ext>
            </a:extLst>
          </a:blip>
          <a:stretch>
            <a:fillRect/>
          </a:stretch>
        </p:blipFill>
        <p:spPr>
          <a:xfrm>
            <a:off x="7327059" y="1614831"/>
            <a:ext cx="640689" cy="640690"/>
          </a:xfrm>
          <a:prstGeom prst="rect">
            <a:avLst/>
          </a:prstGeom>
          <a:ln w="12700" cap="flat">
            <a:noFill/>
            <a:miter lim="400000"/>
          </a:ln>
          <a:effectLst/>
        </p:spPr>
      </p:pic>
      <p:pic>
        <p:nvPicPr>
          <p:cNvPr id="36"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31951" y="2343467"/>
            <a:ext cx="633413" cy="633413"/>
          </a:xfrm>
          <a:prstGeom prst="rect">
            <a:avLst/>
          </a:prstGeom>
          <a:ln w="12700" cap="flat">
            <a:noFill/>
            <a:miter lim="400000"/>
          </a:ln>
          <a:effectLst/>
        </p:spPr>
      </p:pic>
      <p:pic>
        <p:nvPicPr>
          <p:cNvPr id="37"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4131" y="3085163"/>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535680" y="3098800"/>
            <a:ext cx="632460" cy="632460"/>
          </a:xfrm>
          <a:prstGeom prst="rect">
            <a:avLst/>
          </a:prstGeom>
        </p:spPr>
      </p:pic>
      <p:sp>
        <p:nvSpPr>
          <p:cNvPr id="11" name="TextBox 10"/>
          <p:cNvSpPr txBox="1"/>
          <p:nvPr/>
        </p:nvSpPr>
        <p:spPr>
          <a:xfrm>
            <a:off x="985519" y="16256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8" name="TextBox 37"/>
          <p:cNvSpPr txBox="1"/>
          <p:nvPr/>
        </p:nvSpPr>
        <p:spPr>
          <a:xfrm>
            <a:off x="97535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a:t>
            </a:r>
          </a:p>
        </p:txBody>
      </p:sp>
      <p:sp>
        <p:nvSpPr>
          <p:cNvPr id="39" name="TextBox 38"/>
          <p:cNvSpPr txBox="1"/>
          <p:nvPr/>
        </p:nvSpPr>
        <p:spPr>
          <a:xfrm>
            <a:off x="985519" y="310896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0" name="TextBox 39"/>
          <p:cNvSpPr txBox="1"/>
          <p:nvPr/>
        </p:nvSpPr>
        <p:spPr>
          <a:xfrm>
            <a:off x="98551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1" name="TextBox 40"/>
          <p:cNvSpPr txBox="1"/>
          <p:nvPr/>
        </p:nvSpPr>
        <p:spPr>
          <a:xfrm>
            <a:off x="6082096" y="1759284"/>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6045199" y="233680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6055359" y="325601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a:t>
            </a:r>
          </a:p>
        </p:txBody>
      </p:sp>
      <p:sp>
        <p:nvSpPr>
          <p:cNvPr id="44" name="TextBox 43"/>
          <p:cNvSpPr txBox="1"/>
          <p:nvPr/>
        </p:nvSpPr>
        <p:spPr>
          <a:xfrm>
            <a:off x="6055359" y="3840480"/>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5" name="TextBox 44"/>
          <p:cNvSpPr txBox="1"/>
          <p:nvPr/>
        </p:nvSpPr>
        <p:spPr>
          <a:xfrm>
            <a:off x="8006079" y="1712227"/>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43679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3155483"/>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62560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3368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395705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endParaRPr lang="en-US" sz="1200" dirty="0" smtClean="0">
              <a:solidFill>
                <a:schemeClr val="bg2"/>
              </a:solidFill>
              <a:latin typeface="FreightSans Pro Medium"/>
              <a:cs typeface="FreightSans Pro Medium"/>
            </a:endParaRPr>
          </a:p>
        </p:txBody>
      </p:sp>
      <p:sp>
        <p:nvSpPr>
          <p:cNvPr id="52" name="TextBox 51"/>
          <p:cNvSpPr txBox="1"/>
          <p:nvPr/>
        </p:nvSpPr>
        <p:spPr>
          <a:xfrm>
            <a:off x="4185919" y="3259221"/>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33039" y="1625600"/>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36800"/>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3957053"/>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a:t>
            </a:r>
          </a:p>
        </p:txBody>
      </p:sp>
      <p:sp>
        <p:nvSpPr>
          <p:cNvPr id="56" name="TextBox 55"/>
          <p:cNvSpPr txBox="1"/>
          <p:nvPr/>
        </p:nvSpPr>
        <p:spPr>
          <a:xfrm>
            <a:off x="2733039" y="3098800"/>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56427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pic>
        <p:nvPicPr>
          <p:cNvPr id="8" name="Content Placeholder 7"/>
          <p:cNvPicPr>
            <a:picLocks noGrp="1" noChangeAspect="1"/>
          </p:cNvPicPr>
          <p:nvPr>
            <p:ph idx="3"/>
          </p:nvPr>
        </p:nvPicPr>
        <p:blipFill>
          <a:blip r:embed="rId2" cstate="print">
            <a:extLst>
              <a:ext uri="{28A0092B-C50C-407E-A947-70E740481C1C}">
                <a14:useLocalDpi xmlns:a14="http://schemas.microsoft.com/office/drawing/2010/main" val="0"/>
              </a:ext>
            </a:extLst>
          </a:blip>
          <a:stretch>
            <a:fillRect/>
          </a:stretch>
        </p:blipFill>
        <p:spPr>
          <a:xfrm>
            <a:off x="-113123" y="-62329"/>
            <a:ext cx="9448335" cy="5205829"/>
          </a:xfrm>
        </p:spPr>
      </p:pic>
    </p:spTree>
    <p:extLst>
      <p:ext uri="{BB962C8B-B14F-4D97-AF65-F5344CB8AC3E}">
        <p14:creationId xmlns:p14="http://schemas.microsoft.com/office/powerpoint/2010/main" val="19247551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sz="2800" dirty="0"/>
              <a:t> </a:t>
            </a:r>
            <a:r>
              <a:rPr lang="en-US" sz="2800" dirty="0">
                <a:solidFill>
                  <a:srgbClr val="2C95DD"/>
                </a:solidFill>
              </a:rPr>
              <a:t>and Binding a </a:t>
            </a:r>
            <a:r>
              <a:rPr lang="en-US" sz="2800" i="1" dirty="0">
                <a:solidFill>
                  <a:srgbClr val="2C95DD"/>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4291213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dirty="0">
                <a:solidFill>
                  <a:srgbClr val="2C95DD"/>
                </a:solidFill>
              </a:rPr>
              <a:t>Pivotal CF </a:t>
            </a:r>
            <a:r>
              <a:rPr lang="en-US" sz="2800" dirty="0" smtClean="0">
                <a:solidFill>
                  <a:srgbClr val="2C95DD"/>
                </a:solidFill>
              </a:rPr>
              <a:t>Architecture - Recap</a:t>
            </a:r>
            <a:endParaRPr lang="en-US" sz="2800" dirty="0">
              <a:solidFill>
                <a:srgbClr val="2C95DD"/>
              </a:solidFill>
            </a:endParaRPr>
          </a:p>
        </p:txBody>
      </p:sp>
      <p:pic>
        <p:nvPicPr>
          <p:cNvPr id="173" name="Shape 173"/>
          <p:cNvPicPr preferRelativeResize="0"/>
          <p:nvPr/>
        </p:nvPicPr>
        <p:blipFill rotWithShape="1">
          <a:blip r:embed="rId3">
            <a:alphaModFix/>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a:alphaModFix/>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a:alphaModFix/>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a:alphaModFix/>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a:alphaModFix/>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a:alphaModFix/>
          </a:blip>
          <a:srcRect l="4286"/>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751943"/>
            <a:ext cx="3378200" cy="3087405"/>
            <a:chOff x="2912533" y="751943"/>
            <a:chExt cx="3378200" cy="3087405"/>
          </a:xfrm>
        </p:grpSpPr>
        <p:sp>
          <p:nvSpPr>
            <p:cNvPr id="203" name="Shape 203"/>
            <p:cNvSpPr/>
            <p:nvPr/>
          </p:nvSpPr>
          <p:spPr>
            <a:xfrm>
              <a:off x="2912533" y="751943"/>
              <a:ext cx="3378200" cy="308345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5" name="Shape 205"/>
            <p:cNvSpPr/>
            <p:nvPr/>
          </p:nvSpPr>
          <p:spPr>
            <a:xfrm>
              <a:off x="4609855"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206" name="Shape 206"/>
            <p:cNvSpPr/>
            <p:nvPr/>
          </p:nvSpPr>
          <p:spPr>
            <a:xfrm>
              <a:off x="2967322" y="1123950"/>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Dynamic Router</a:t>
              </a:r>
            </a:p>
          </p:txBody>
        </p:sp>
        <p:sp>
          <p:nvSpPr>
            <p:cNvPr id="207" name="Shape 207"/>
            <p:cNvSpPr/>
            <p:nvPr/>
          </p:nvSpPr>
          <p:spPr>
            <a:xfrm>
              <a:off x="5923646" y="1161568"/>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428750"/>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Cloud Controller</a:t>
              </a:r>
            </a:p>
          </p:txBody>
        </p:sp>
        <p:sp>
          <p:nvSpPr>
            <p:cNvPr id="209" name="Shape 209"/>
            <p:cNvSpPr/>
            <p:nvPr/>
          </p:nvSpPr>
          <p:spPr>
            <a:xfrm>
              <a:off x="2967322" y="17335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428766"/>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038064"/>
              <a:ext cx="3264081" cy="965179"/>
            </a:xfrm>
            <a:prstGeom prst="roundRect">
              <a:avLst>
                <a:gd name="adj" fmla="val 2039"/>
              </a:avLst>
            </a:prstGeom>
            <a:solidFill>
              <a:srgbClr val="00685D"/>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3025879"/>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Apps</a:t>
              </a:r>
            </a:p>
          </p:txBody>
        </p:sp>
        <p:sp>
          <p:nvSpPr>
            <p:cNvPr id="214" name="Shape 214"/>
            <p:cNvSpPr/>
            <p:nvPr/>
          </p:nvSpPr>
          <p:spPr>
            <a:xfrm>
              <a:off x="4328410" y="144309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473771"/>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4267535" y="1795083"/>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712899"/>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17292480">
              <a:off x="5993623" y="34231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1254553">
              <a:off x="5896979" y="3070410"/>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077514"/>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60136" y="3333750"/>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Metrics Collection</a:t>
              </a:r>
            </a:p>
          </p:txBody>
        </p:sp>
        <p:sp>
          <p:nvSpPr>
            <p:cNvPr id="222" name="Shape 222"/>
            <p:cNvSpPr/>
            <p:nvPr/>
          </p:nvSpPr>
          <p:spPr>
            <a:xfrm>
              <a:off x="4649594" y="268354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71289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782331"/>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822424"/>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62350"/>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a:alphaModFix/>
            </a:blip>
            <a:srcRect/>
            <a:stretch/>
          </p:blipFill>
          <p:spPr>
            <a:xfrm>
              <a:off x="4302345" y="3354342"/>
              <a:ext cx="237065" cy="237065"/>
            </a:xfrm>
            <a:prstGeom prst="rect">
              <a:avLst/>
            </a:prstGeom>
            <a:noFill/>
            <a:ln>
              <a:noFill/>
            </a:ln>
          </p:spPr>
        </p:pic>
        <p:pic>
          <p:nvPicPr>
            <p:cNvPr id="228" name="Shape 228"/>
            <p:cNvPicPr preferRelativeResize="0"/>
            <p:nvPr/>
          </p:nvPicPr>
          <p:blipFill rotWithShape="1">
            <a:blip r:embed="rId8">
              <a:alphaModFix/>
            </a:blip>
            <a:srcRect/>
            <a:stretch/>
          </p:blipFill>
          <p:spPr>
            <a:xfrm>
              <a:off x="5884332" y="819150"/>
              <a:ext cx="279399" cy="279399"/>
            </a:xfrm>
            <a:prstGeom prst="rect">
              <a:avLst/>
            </a:prstGeom>
            <a:noFill/>
            <a:ln>
              <a:noFill/>
            </a:ln>
          </p:spPr>
        </p:pic>
      </p:grpSp>
      <p:sp>
        <p:nvSpPr>
          <p:cNvPr id="59" name="Rounded Rectangle 58"/>
          <p:cNvSpPr/>
          <p:nvPr/>
        </p:nvSpPr>
        <p:spPr bwMode="auto">
          <a:xfrm>
            <a:off x="3025182" y="2378739"/>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0" name="Rectangle 102"/>
          <p:cNvSpPr/>
          <p:nvPr/>
        </p:nvSpPr>
        <p:spPr>
          <a:xfrm>
            <a:off x="4314514" y="2408578"/>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ounded Rectangle 60"/>
          <p:cNvSpPr/>
          <p:nvPr/>
        </p:nvSpPr>
        <p:spPr bwMode="auto">
          <a:xfrm>
            <a:off x="4649594" y="2383306"/>
            <a:ext cx="1515437" cy="269211"/>
          </a:xfrm>
          <a:prstGeom prst="roundRect">
            <a:avLst>
              <a:gd name="adj" fmla="val 10428"/>
            </a:avLst>
          </a:prstGeom>
          <a:solidFill>
            <a:srgbClr val="00685D"/>
          </a:solidFill>
          <a:ln w="12700" cmpd="sng">
            <a:solidFill>
              <a:schemeClr val="bg1"/>
            </a:solidFill>
            <a:round/>
            <a:headEnd/>
            <a:tailEnd/>
          </a:ln>
        </p:spPr>
        <p:txBody>
          <a:bodyPr wrap="none" lIns="91440" tIns="0" rIns="91440" bIns="0" rtlCol="0" anchor="ctr"/>
          <a:lstStyle/>
          <a:p>
            <a:pPr fontAlgn="auto">
              <a:spcBef>
                <a:spcPts val="0"/>
              </a:spcBef>
              <a:spcAft>
                <a:spcPts val="0"/>
              </a:spcAft>
            </a:pPr>
            <a:r>
              <a:rPr lang="en-US" sz="1200" dirty="0" smtClean="0">
                <a:solidFill>
                  <a:prstClr val="white">
                    <a:lumMod val="95000"/>
                  </a:prstClr>
                </a:solidFill>
                <a:latin typeface="Calibri"/>
                <a:ea typeface="+mn-ea"/>
              </a:rPr>
              <a:t>Build Packs</a:t>
            </a:r>
          </a:p>
        </p:txBody>
      </p:sp>
      <p:sp>
        <p:nvSpPr>
          <p:cNvPr id="62" name="Rectangle 102"/>
          <p:cNvSpPr/>
          <p:nvPr/>
        </p:nvSpPr>
        <p:spPr>
          <a:xfrm>
            <a:off x="5938926" y="2413145"/>
            <a:ext cx="171620" cy="209533"/>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828817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43</a:t>
            </a:fld>
            <a:endParaRPr sz="800">
              <a:solidFill>
                <a:srgbClr val="808080"/>
              </a:solidFill>
              <a:uFill>
                <a:solidFill>
                  <a:srgbClr val="808080"/>
                </a:solidFill>
              </a:uFill>
            </a:endParaRPr>
          </a:p>
        </p:txBody>
      </p:sp>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pic>
        <p:nvPicPr>
          <p:cNvPr id="426" name="pasted-image.png"/>
          <p:cNvPicPr/>
          <p:nvPr/>
        </p:nvPicPr>
        <p:blipFill>
          <a:blip r:embed="rId2">
            <a:extLst/>
          </a:blip>
          <a:stretch>
            <a:fillRect/>
          </a:stretch>
        </p:blipFill>
        <p:spPr>
          <a:xfrm>
            <a:off x="1651287" y="1388741"/>
            <a:ext cx="1892814"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FFFFFF"/>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a:solidFill>
                  <a:srgbClr val="FFFFFF"/>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44</a:t>
            </a:fld>
            <a:endParaRPr sz="800">
              <a:solidFill>
                <a:srgbClr val="808080"/>
              </a:solidFill>
              <a:uFill>
                <a:solidFill>
                  <a:srgbClr val="808080"/>
                </a:solidFill>
              </a:uFill>
            </a:endParaRPr>
          </a:p>
        </p:txBody>
      </p:sp>
      <p:pic>
        <p:nvPicPr>
          <p:cNvPr id="505" name="pasted-image.png"/>
          <p:cNvPicPr/>
          <p:nvPr/>
        </p:nvPicPr>
        <p:blipFill>
          <a:blip r:embed="rId2">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3">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Tree>
    <p:extLst>
      <p:ext uri="{BB962C8B-B14F-4D97-AF65-F5344CB8AC3E}">
        <p14:creationId xmlns:p14="http://schemas.microsoft.com/office/powerpoint/2010/main" val="183996657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45</a:t>
            </a:fld>
            <a:endParaRPr sz="800">
              <a:solidFill>
                <a:srgbClr val="808080"/>
              </a:solidFill>
              <a:uFill>
                <a:solidFill>
                  <a:srgbClr val="808080"/>
                </a:solidFill>
              </a:uFill>
            </a:endParaRPr>
          </a:p>
        </p:txBody>
      </p:sp>
      <p:grpSp>
        <p:nvGrpSpPr>
          <p:cNvPr id="504" name="Group 504"/>
          <p:cNvGrpSpPr/>
          <p:nvPr/>
        </p:nvGrpSpPr>
        <p:grpSpPr>
          <a:xfrm>
            <a:off x="5469016" y="104621"/>
            <a:ext cx="3037443" cy="891670"/>
            <a:chOff x="0" y="0"/>
            <a:chExt cx="3037441" cy="891668"/>
          </a:xfrm>
        </p:grpSpPr>
        <p:sp>
          <p:nvSpPr>
            <p:cNvPr id="502" name="Shape 502"/>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dirty="0">
                  <a:solidFill>
                    <a:srgbClr val="848387"/>
                  </a:solidFill>
                </a:rPr>
                <a:t>Install runtime and container</a:t>
              </a:r>
            </a:p>
          </p:txBody>
        </p:sp>
        <p:pic>
          <p:nvPicPr>
            <p:cNvPr id="503"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05"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06" name="Picture 505"/>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09" name="Group 509"/>
          <p:cNvGrpSpPr/>
          <p:nvPr/>
        </p:nvGrpSpPr>
        <p:grpSpPr>
          <a:xfrm>
            <a:off x="5033800" y="1773060"/>
            <a:ext cx="3507446" cy="882510"/>
            <a:chOff x="267585" y="85153"/>
            <a:chExt cx="3507444" cy="882509"/>
          </a:xfrm>
        </p:grpSpPr>
        <p:sp>
          <p:nvSpPr>
            <p:cNvPr id="507" name="Shape 507"/>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12" name="Group 512"/>
          <p:cNvGrpSpPr/>
          <p:nvPr/>
        </p:nvGrpSpPr>
        <p:grpSpPr>
          <a:xfrm>
            <a:off x="5783018" y="2607861"/>
            <a:ext cx="3054163" cy="802064"/>
            <a:chOff x="342900" y="-553452"/>
            <a:chExt cx="3054161" cy="802063"/>
          </a:xfrm>
        </p:grpSpPr>
        <p:sp>
          <p:nvSpPr>
            <p:cNvPr id="510" name="Shape 5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15" name="Group 515"/>
          <p:cNvGrpSpPr/>
          <p:nvPr/>
        </p:nvGrpSpPr>
        <p:grpSpPr>
          <a:xfrm>
            <a:off x="5054475" y="2944083"/>
            <a:ext cx="3368248" cy="935021"/>
            <a:chOff x="1989823" y="-47045"/>
            <a:chExt cx="3368246" cy="935020"/>
          </a:xfrm>
        </p:grpSpPr>
        <p:pic>
          <p:nvPicPr>
            <p:cNvPr id="5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14" name="Shape 5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18" name="Group 518"/>
          <p:cNvGrpSpPr/>
          <p:nvPr/>
        </p:nvGrpSpPr>
        <p:grpSpPr>
          <a:xfrm>
            <a:off x="5666399" y="3417348"/>
            <a:ext cx="2618229" cy="1250799"/>
            <a:chOff x="0" y="-101600"/>
            <a:chExt cx="2618228" cy="1250797"/>
          </a:xfrm>
        </p:grpSpPr>
        <p:sp>
          <p:nvSpPr>
            <p:cNvPr id="516" name="Shape 516"/>
            <p:cNvSpPr/>
            <p:nvPr/>
          </p:nvSpPr>
          <p:spPr>
            <a:xfrm>
              <a:off x="0" y="393390"/>
              <a:ext cx="2133462"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a:solidFill>
                    <a:srgbClr val="848387"/>
                  </a:solidFill>
                  <a:uFillTx/>
                  <a:latin typeface="Cooper Black"/>
                  <a:ea typeface="Cooper Black"/>
                  <a:cs typeface="Cooper Black"/>
                  <a:sym typeface="Cooper Black"/>
                </a:defRPr>
              </a:lvl1pPr>
            </a:lstStyle>
            <a:p>
              <a:pPr lvl="0">
                <a:defRPr>
                  <a:solidFill>
                    <a:srgbClr val="000000"/>
                  </a:solidFill>
                </a:defRPr>
              </a:pPr>
              <a:r>
                <a:rPr>
                  <a:solidFill>
                    <a:srgbClr val="848387"/>
                  </a:solidFill>
                </a:rPr>
                <a:t>Setup log streaming</a:t>
              </a:r>
            </a:p>
          </p:txBody>
        </p:sp>
        <p:pic>
          <p:nvPicPr>
            <p:cNvPr id="517" name="pasted-image.png"/>
            <p:cNvPicPr/>
            <p:nvPr/>
          </p:nvPicPr>
          <p:blipFill>
            <a:blip r:embed="rId8">
              <a:extLst/>
            </a:blip>
            <a:stretch>
              <a:fillRect/>
            </a:stretch>
          </p:blipFill>
          <p:spPr>
            <a:xfrm>
              <a:off x="1680130" y="-101600"/>
              <a:ext cx="938099" cy="1250798"/>
            </a:xfrm>
            <a:prstGeom prst="rect">
              <a:avLst/>
            </a:prstGeom>
            <a:ln w="12700" cap="flat">
              <a:noFill/>
              <a:miter lim="400000"/>
            </a:ln>
            <a:effectLst/>
          </p:spPr>
        </p:pic>
      </p:grpSp>
      <p:sp>
        <p:nvSpPr>
          <p:cNvPr id="519" name="Shape 519"/>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grpSp>
        <p:nvGrpSpPr>
          <p:cNvPr id="522" name="Group 522"/>
          <p:cNvGrpSpPr/>
          <p:nvPr/>
        </p:nvGrpSpPr>
        <p:grpSpPr>
          <a:xfrm>
            <a:off x="5061573" y="990796"/>
            <a:ext cx="3354053" cy="953837"/>
            <a:chOff x="514045" y="-62594"/>
            <a:chExt cx="3354051" cy="953835"/>
          </a:xfrm>
        </p:grpSpPr>
        <p:pic>
          <p:nvPicPr>
            <p:cNvPr id="520"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21" name="Shape 521"/>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Tree>
    <p:extLst>
      <p:ext uri="{BB962C8B-B14F-4D97-AF65-F5344CB8AC3E}">
        <p14:creationId xmlns:p14="http://schemas.microsoft.com/office/powerpoint/2010/main" val="362201168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xmlns:p14="http://schemas.microsoft.com/office/powerpoint/2010/main" advClick="0" advTm="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18"/>
                                        </p:tgtEl>
                                        <p:attrNameLst>
                                          <p:attrName>style.visibility</p:attrName>
                                        </p:attrNameLst>
                                      </p:cBhvr>
                                      <p:to>
                                        <p:strVal val="visible"/>
                                      </p:to>
                                    </p:set>
                                    <p:anim calcmode="lin" valueType="num">
                                      <p:cBhvr>
                                        <p:cTn id="7" dur="750" fill="hold"/>
                                        <p:tgtEl>
                                          <p:spTgt spid="518"/>
                                        </p:tgtEl>
                                        <p:attrNameLst>
                                          <p:attrName>ppt_w</p:attrName>
                                        </p:attrNameLst>
                                      </p:cBhvr>
                                      <p:tavLst>
                                        <p:tav tm="0">
                                          <p:val>
                                            <p:fltVal val="0"/>
                                          </p:val>
                                        </p:tav>
                                        <p:tav tm="100000">
                                          <p:val>
                                            <p:strVal val="#ppt_w"/>
                                          </p:val>
                                        </p:tav>
                                      </p:tavLst>
                                    </p:anim>
                                    <p:anim calcmode="lin" valueType="num">
                                      <p:cBhvr>
                                        <p:cTn id="8" dur="750" fill="hold"/>
                                        <p:tgtEl>
                                          <p:spTgt spid="5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46</a:t>
            </a:fld>
            <a:endParaRPr sz="800">
              <a:solidFill>
                <a:srgbClr val="808080"/>
              </a:solidFill>
              <a:uFill>
                <a:solidFill>
                  <a:srgbClr val="808080"/>
                </a:solidFill>
              </a:uFill>
            </a:endParaRPr>
          </a:p>
        </p:txBody>
      </p:sp>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8" name="pasted-image.png"/>
          <p:cNvPicPr/>
          <p:nvPr/>
        </p:nvPicPr>
        <p:blipFill>
          <a:blip r:embed="rId3">
            <a:extLst/>
          </a:blip>
          <a:stretch>
            <a:fillRect/>
          </a:stretch>
        </p:blipFill>
        <p:spPr>
          <a:xfrm>
            <a:off x="399918" y="504210"/>
            <a:ext cx="1209445" cy="1511806"/>
          </a:xfrm>
          <a:prstGeom prst="rect">
            <a:avLst/>
          </a:prstGeom>
          <a:ln w="12700">
            <a:miter lim="400000"/>
          </a:ln>
        </p:spPr>
      </p:pic>
      <p:pic>
        <p:nvPicPr>
          <p:cNvPr id="529" name="Picture 528"/>
          <p:cNvPicPr/>
          <p:nvPr/>
        </p:nvPicPr>
        <p:blipFill>
          <a:blip r:embed="rId4">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507446" cy="882510"/>
            <a:chOff x="267585" y="85153"/>
            <a:chExt cx="3507444" cy="882509"/>
          </a:xfrm>
        </p:grpSpPr>
        <p:sp>
          <p:nvSpPr>
            <p:cNvPr id="530" name="Shape 530"/>
            <p:cNvSpPr/>
            <p:nvPr/>
          </p:nvSpPr>
          <p:spPr>
            <a:xfrm>
              <a:off x="720868" y="266623"/>
              <a:ext cx="3054162"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SSL termination and dynamic routing</a:t>
              </a:r>
            </a:p>
          </p:txBody>
        </p:sp>
        <p:pic>
          <p:nvPicPr>
            <p:cNvPr id="531"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5783018" y="2607861"/>
            <a:ext cx="3054163" cy="802064"/>
            <a:chOff x="342900" y="-553452"/>
            <a:chExt cx="3054161" cy="802063"/>
          </a:xfrm>
        </p:grpSpPr>
        <p:sp>
          <p:nvSpPr>
            <p:cNvPr id="533" name="Shape 533"/>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34"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38" name="Group 538"/>
          <p:cNvGrpSpPr/>
          <p:nvPr/>
        </p:nvGrpSpPr>
        <p:grpSpPr>
          <a:xfrm>
            <a:off x="5054475" y="2944083"/>
            <a:ext cx="3368248" cy="935021"/>
            <a:chOff x="1989823" y="-47045"/>
            <a:chExt cx="3368246" cy="935020"/>
          </a:xfrm>
        </p:grpSpPr>
        <p:pic>
          <p:nvPicPr>
            <p:cNvPr id="536"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41" name="Group 541"/>
          <p:cNvGrpSpPr/>
          <p:nvPr/>
        </p:nvGrpSpPr>
        <p:grpSpPr>
          <a:xfrm>
            <a:off x="5666399" y="3716283"/>
            <a:ext cx="2211829" cy="915352"/>
            <a:chOff x="0" y="197334"/>
            <a:chExt cx="2211828" cy="915350"/>
          </a:xfrm>
        </p:grpSpPr>
        <p:sp>
          <p:nvSpPr>
            <p:cNvPr id="539" name="Shape 539"/>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40"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pic>
        <p:nvPicPr>
          <p:cNvPr id="542" name="pasted-image.png"/>
          <p:cNvPicPr/>
          <p:nvPr/>
        </p:nvPicPr>
        <p:blipFill>
          <a:blip r:embed="rId9">
            <a:extLst/>
          </a:blip>
          <a:stretch>
            <a:fillRect/>
          </a:stretch>
        </p:blipFill>
        <p:spPr>
          <a:xfrm>
            <a:off x="-132803" y="2783982"/>
            <a:ext cx="2274888" cy="1706166"/>
          </a:xfrm>
          <a:prstGeom prst="rect">
            <a:avLst/>
          </a:prstGeom>
          <a:ln w="12700">
            <a:miter lim="400000"/>
          </a:ln>
        </p:spPr>
      </p:pic>
      <p:sp>
        <p:nvSpPr>
          <p:cNvPr id="543" name="Shape 543"/>
          <p:cNvSpPr/>
          <p:nvPr/>
        </p:nvSpPr>
        <p:spPr>
          <a:xfrm>
            <a:off x="2176705" y="656519"/>
            <a:ext cx="160298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544" name="Shape 544"/>
          <p:cNvSpPr/>
          <p:nvPr/>
        </p:nvSpPr>
        <p:spPr>
          <a:xfrm>
            <a:off x="2570938" y="3384539"/>
            <a:ext cx="16409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App Deployed</a:t>
            </a:r>
          </a:p>
        </p:txBody>
      </p:sp>
      <p:pic>
        <p:nvPicPr>
          <p:cNvPr id="545" name="Picture 544"/>
          <p:cNvPicPr/>
          <p:nvPr/>
        </p:nvPicPr>
        <p:blipFill>
          <a:blip r:embed="rId10">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11">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sp>
        <p:nvSpPr>
          <p:cNvPr id="549" name="Shape 549"/>
          <p:cNvSpPr/>
          <p:nvPr/>
        </p:nvSpPr>
        <p:spPr>
          <a:xfrm flipV="1">
            <a:off x="8820150" y="348022"/>
            <a:ext cx="0" cy="4090522"/>
          </a:xfrm>
          <a:prstGeom prst="line">
            <a:avLst/>
          </a:prstGeom>
          <a:ln w="38100">
            <a:solidFill>
              <a:srgbClr val="007CA2"/>
            </a:solidFill>
            <a:custDash>
              <a:ds d="200000" sp="200000"/>
            </a:custDash>
            <a:miter lim="400000"/>
            <a:headEnd type="arrow"/>
            <a:tailEnd type="arrow"/>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550" name="Shape 550"/>
          <p:cNvSpPr/>
          <p:nvPr/>
        </p:nvSpPr>
        <p:spPr>
          <a:xfrm>
            <a:off x="4837883" y="52526"/>
            <a:ext cx="3868861" cy="4547688"/>
          </a:xfrm>
          <a:prstGeom prst="roundRect">
            <a:avLst>
              <a:gd name="adj" fmla="val 6291"/>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551" name="pasted-image.png"/>
          <p:cNvPicPr/>
          <p:nvPr/>
        </p:nvPicPr>
        <p:blipFill>
          <a:blip r:embed="rId12">
            <a:extLst/>
          </a:blip>
          <a:stretch>
            <a:fillRect/>
          </a:stretch>
        </p:blipFill>
        <p:spPr>
          <a:xfrm>
            <a:off x="4837883" y="543285"/>
            <a:ext cx="2166406" cy="4332811"/>
          </a:xfrm>
          <a:prstGeom prst="rect">
            <a:avLst/>
          </a:prstGeom>
          <a:ln w="12700">
            <a:miter lim="400000"/>
          </a:ln>
        </p:spPr>
      </p:pic>
      <p:pic>
        <p:nvPicPr>
          <p:cNvPr id="552" name="pasted-image.png"/>
          <p:cNvPicPr/>
          <p:nvPr/>
        </p:nvPicPr>
        <p:blipFill>
          <a:blip r:embed="rId13">
            <a:extLst/>
          </a:blip>
          <a:stretch>
            <a:fillRect/>
          </a:stretch>
        </p:blipFill>
        <p:spPr>
          <a:xfrm>
            <a:off x="6588678" y="2035792"/>
            <a:ext cx="2166406" cy="2502199"/>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544"/>
                                        </p:tgtEl>
                                        <p:attrNameLst>
                                          <p:attrName>style.visibility</p:attrName>
                                        </p:attrNameLst>
                                      </p:cBhvr>
                                      <p:to>
                                        <p:strVal val="visible"/>
                                      </p:to>
                                    </p:set>
                                  </p:childTnLst>
                                </p:cTn>
                              </p:par>
                            </p:childTnLst>
                          </p:cTn>
                        </p:par>
                        <p:par>
                          <p:cTn id="7" fill="hold">
                            <p:stCondLst>
                              <p:cond delay="0"/>
                            </p:stCondLst>
                            <p:childTnLst>
                              <p:par>
                                <p:cTn id="8" presetID="4" presetClass="entr" presetSubtype="32" fill="hold" grpId="0" nodeType="afterEffect">
                                  <p:stCondLst>
                                    <p:cond delay="0"/>
                                  </p:stCondLst>
                                  <p:iterate>
                                    <p:tmAbs val="0"/>
                                  </p:iterate>
                                  <p:childTnLst>
                                    <p:set>
                                      <p:cBhvr>
                                        <p:cTn id="9" fill="hold"/>
                                        <p:tgtEl>
                                          <p:spTgt spid="542"/>
                                        </p:tgtEl>
                                        <p:attrNameLst>
                                          <p:attrName>style.visibility</p:attrName>
                                        </p:attrNameLst>
                                      </p:cBhvr>
                                      <p:to>
                                        <p:strVal val="visible"/>
                                      </p:to>
                                    </p:set>
                                    <p:animEffect transition="in" filter="box(out)">
                                      <p:cBhvr>
                                        <p:cTn id="10" dur="1000"/>
                                        <p:tgtEl>
                                          <p:spTgt spid="54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iterate>
                                    <p:tmAbs val="0"/>
                                  </p:iterate>
                                  <p:childTnLst>
                                    <p:set>
                                      <p:cBhvr>
                                        <p:cTn id="14" fill="hold"/>
                                        <p:tgtEl>
                                          <p:spTgt spid="550"/>
                                        </p:tgtEl>
                                        <p:attrNameLst>
                                          <p:attrName>style.visibility</p:attrName>
                                        </p:attrNameLst>
                                      </p:cBhvr>
                                      <p:to>
                                        <p:strVal val="visible"/>
                                      </p:to>
                                    </p:set>
                                    <p:animEffect transition="in" filter="wipe(left)">
                                      <p:cBhvr>
                                        <p:cTn id="15" dur="1500"/>
                                        <p:tgtEl>
                                          <p:spTgt spid="550"/>
                                        </p:tgtEl>
                                      </p:cBhvr>
                                    </p:animEffect>
                                  </p:childTnLst>
                                </p:cTn>
                              </p:par>
                            </p:childTnLst>
                          </p:cTn>
                        </p:par>
                        <p:par>
                          <p:cTn id="16" fill="hold">
                            <p:stCondLst>
                              <p:cond delay="1500"/>
                            </p:stCondLst>
                            <p:childTnLst>
                              <p:par>
                                <p:cTn id="17" presetID="4" presetClass="entr" presetSubtype="32" fill="hold" grpId="0" nodeType="afterEffect">
                                  <p:stCondLst>
                                    <p:cond delay="0"/>
                                  </p:stCondLst>
                                  <p:iterate>
                                    <p:tmAbs val="0"/>
                                  </p:iterate>
                                  <p:childTnLst>
                                    <p:set>
                                      <p:cBhvr>
                                        <p:cTn id="18" fill="hold"/>
                                        <p:tgtEl>
                                          <p:spTgt spid="549"/>
                                        </p:tgtEl>
                                        <p:attrNameLst>
                                          <p:attrName>style.visibility</p:attrName>
                                        </p:attrNameLst>
                                      </p:cBhvr>
                                      <p:to>
                                        <p:strVal val="visible"/>
                                      </p:to>
                                    </p:set>
                                    <p:animEffect transition="in" filter="box(out)">
                                      <p:cBhvr>
                                        <p:cTn id="19" dur="1000"/>
                                        <p:tgtEl>
                                          <p:spTgt spid="549"/>
                                        </p:tgtEl>
                                      </p:cBhvr>
                                    </p:animEffect>
                                  </p:childTnLst>
                                </p:cTn>
                              </p:par>
                            </p:childTnLst>
                          </p:cTn>
                        </p:par>
                        <p:par>
                          <p:cTn id="20" fill="hold">
                            <p:stCondLst>
                              <p:cond delay="2500"/>
                            </p:stCondLst>
                            <p:childTnLst>
                              <p:par>
                                <p:cTn id="21" presetID="2" presetClass="entr" presetSubtype="8" fill="hold" grpId="0" nodeType="afterEffect">
                                  <p:stCondLst>
                                    <p:cond delay="0"/>
                                  </p:stCondLst>
                                  <p:iterate>
                                    <p:tmAbs val="0"/>
                                  </p:iterate>
                                  <p:childTnLst>
                                    <p:set>
                                      <p:cBhvr>
                                        <p:cTn id="22" fill="hold"/>
                                        <p:tgtEl>
                                          <p:spTgt spid="551"/>
                                        </p:tgtEl>
                                        <p:attrNameLst>
                                          <p:attrName>style.visibility</p:attrName>
                                        </p:attrNameLst>
                                      </p:cBhvr>
                                      <p:to>
                                        <p:strVal val="visible"/>
                                      </p:to>
                                    </p:set>
                                    <p:anim calcmode="lin" valueType="num">
                                      <p:cBhvr>
                                        <p:cTn id="23" dur="1000" fill="hold"/>
                                        <p:tgtEl>
                                          <p:spTgt spid="551"/>
                                        </p:tgtEl>
                                        <p:attrNameLst>
                                          <p:attrName>ppt_x</p:attrName>
                                        </p:attrNameLst>
                                      </p:cBhvr>
                                      <p:tavLst>
                                        <p:tav tm="0">
                                          <p:val>
                                            <p:strVal val="0-#ppt_w/2"/>
                                          </p:val>
                                        </p:tav>
                                        <p:tav tm="100000">
                                          <p:val>
                                            <p:strVal val="#ppt_x"/>
                                          </p:val>
                                        </p:tav>
                                      </p:tavLst>
                                    </p:anim>
                                    <p:anim calcmode="lin" valueType="num">
                                      <p:cBhvr>
                                        <p:cTn id="24" dur="1000" fill="hold"/>
                                        <p:tgtEl>
                                          <p:spTgt spid="551"/>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3" presetClass="entr" presetSubtype="16" fill="hold" grpId="0" nodeType="afterEffect">
                                  <p:stCondLst>
                                    <p:cond delay="500"/>
                                  </p:stCondLst>
                                  <p:iterate>
                                    <p:tmAbs val="0"/>
                                  </p:iterate>
                                  <p:childTnLst>
                                    <p:set>
                                      <p:cBhvr>
                                        <p:cTn id="27" fill="hold"/>
                                        <p:tgtEl>
                                          <p:spTgt spid="552"/>
                                        </p:tgtEl>
                                        <p:attrNameLst>
                                          <p:attrName>style.visibility</p:attrName>
                                        </p:attrNameLst>
                                      </p:cBhvr>
                                      <p:to>
                                        <p:strVal val="visible"/>
                                      </p:to>
                                    </p:set>
                                    <p:anim calcmode="lin" valueType="num">
                                      <p:cBhvr>
                                        <p:cTn id="28" dur="750" fill="hold"/>
                                        <p:tgtEl>
                                          <p:spTgt spid="552"/>
                                        </p:tgtEl>
                                        <p:attrNameLst>
                                          <p:attrName>ppt_w</p:attrName>
                                        </p:attrNameLst>
                                      </p:cBhvr>
                                      <p:tavLst>
                                        <p:tav tm="0">
                                          <p:val>
                                            <p:fltVal val="0"/>
                                          </p:val>
                                        </p:tav>
                                        <p:tav tm="100000">
                                          <p:val>
                                            <p:strVal val="#ppt_w"/>
                                          </p:val>
                                        </p:tav>
                                      </p:tavLst>
                                    </p:anim>
                                    <p:anim calcmode="lin" valueType="num">
                                      <p:cBhvr>
                                        <p:cTn id="29" dur="750" fill="hold"/>
                                        <p:tgtEl>
                                          <p:spTgt spid="5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animBg="1" advAuto="0"/>
      <p:bldP spid="544" grpId="0" animBg="1" advAuto="0"/>
      <p:bldP spid="549" grpId="0" animBg="1" advAuto="0"/>
      <p:bldP spid="550" grpId="0" animBg="1" advAuto="0"/>
      <p:bldP spid="551" grpId="0" animBg="1" advAuto="0"/>
      <p:bldP spid="55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47</a:t>
            </a:fld>
            <a:endParaRPr sz="800">
              <a:solidFill>
                <a:srgbClr val="808080"/>
              </a:solidFill>
              <a:uFill>
                <a:solidFill>
                  <a:srgbClr val="808080"/>
                </a:solidFill>
              </a:uFill>
            </a:endParaRPr>
          </a:p>
        </p:txBody>
      </p:sp>
      <p:grpSp>
        <p:nvGrpSpPr>
          <p:cNvPr id="557" name="Group 557"/>
          <p:cNvGrpSpPr/>
          <p:nvPr/>
        </p:nvGrpSpPr>
        <p:grpSpPr>
          <a:xfrm>
            <a:off x="5469016" y="104621"/>
            <a:ext cx="3037443" cy="891670"/>
            <a:chOff x="0" y="0"/>
            <a:chExt cx="3037441" cy="891668"/>
          </a:xfrm>
        </p:grpSpPr>
        <p:sp>
          <p:nvSpPr>
            <p:cNvPr id="555" name="Shape 55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55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58"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561" name="Group 561"/>
          <p:cNvGrpSpPr/>
          <p:nvPr/>
        </p:nvGrpSpPr>
        <p:grpSpPr>
          <a:xfrm>
            <a:off x="5153070" y="990796"/>
            <a:ext cx="3171059" cy="901797"/>
            <a:chOff x="485999" y="-59179"/>
            <a:chExt cx="3171058" cy="901795"/>
          </a:xfrm>
        </p:grpSpPr>
        <p:pic>
          <p:nvPicPr>
            <p:cNvPr id="559"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560" name="Shape 560"/>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564" name="Group 564"/>
          <p:cNvGrpSpPr/>
          <p:nvPr/>
        </p:nvGrpSpPr>
        <p:grpSpPr>
          <a:xfrm>
            <a:off x="5033800" y="1773060"/>
            <a:ext cx="3507446" cy="725777"/>
            <a:chOff x="267585" y="85153"/>
            <a:chExt cx="3507444" cy="725776"/>
          </a:xfrm>
        </p:grpSpPr>
        <p:sp>
          <p:nvSpPr>
            <p:cNvPr id="562" name="Shape 562"/>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563"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567" name="Group 567"/>
          <p:cNvGrpSpPr/>
          <p:nvPr/>
        </p:nvGrpSpPr>
        <p:grpSpPr>
          <a:xfrm>
            <a:off x="5783018" y="2607861"/>
            <a:ext cx="3054163" cy="802064"/>
            <a:chOff x="342900" y="-553452"/>
            <a:chExt cx="3054161" cy="802063"/>
          </a:xfrm>
        </p:grpSpPr>
        <p:sp>
          <p:nvSpPr>
            <p:cNvPr id="565" name="Shape 565"/>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566"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570" name="Group 570"/>
          <p:cNvGrpSpPr/>
          <p:nvPr/>
        </p:nvGrpSpPr>
        <p:grpSpPr>
          <a:xfrm>
            <a:off x="5054475" y="2944083"/>
            <a:ext cx="3368248" cy="935021"/>
            <a:chOff x="1989823" y="-47045"/>
            <a:chExt cx="3368246" cy="935020"/>
          </a:xfrm>
        </p:grpSpPr>
        <p:pic>
          <p:nvPicPr>
            <p:cNvPr id="568"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569" name="Shape 569"/>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573" name="Group 573"/>
          <p:cNvGrpSpPr/>
          <p:nvPr/>
        </p:nvGrpSpPr>
        <p:grpSpPr>
          <a:xfrm>
            <a:off x="5666399" y="3716283"/>
            <a:ext cx="2211829" cy="915352"/>
            <a:chOff x="0" y="197334"/>
            <a:chExt cx="2211828" cy="915350"/>
          </a:xfrm>
        </p:grpSpPr>
        <p:sp>
          <p:nvSpPr>
            <p:cNvPr id="571" name="Shape 571"/>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572"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5" name="Shape 575"/>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588"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xmlns:p14="http://schemas.microsoft.com/office/powerpoint/2010/main" advClick="0" advTm="1000"/>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577"/>
                                        </p:tgtEl>
                                        <p:attrNameLst>
                                          <p:attrName>style.visibility</p:attrName>
                                        </p:attrNameLst>
                                      </p:cBhvr>
                                      <p:to>
                                        <p:strVal val="visible"/>
                                      </p:to>
                                    </p:set>
                                    <p:anim calcmode="lin" valueType="num">
                                      <p:cBhvr>
                                        <p:cTn id="13" dur="500" fill="hold"/>
                                        <p:tgtEl>
                                          <p:spTgt spid="577"/>
                                        </p:tgtEl>
                                        <p:attrNameLst>
                                          <p:attrName>ppt_w</p:attrName>
                                        </p:attrNameLst>
                                      </p:cBhvr>
                                      <p:tavLst>
                                        <p:tav tm="0">
                                          <p:val>
                                            <p:fltVal val="0"/>
                                          </p:val>
                                        </p:tav>
                                        <p:tav tm="100000">
                                          <p:val>
                                            <p:strVal val="#ppt_w"/>
                                          </p:val>
                                        </p:tav>
                                      </p:tavLst>
                                    </p:anim>
                                    <p:anim calcmode="lin" valueType="num">
                                      <p:cBhvr>
                                        <p:cTn id="14" dur="500" fill="hold"/>
                                        <p:tgtEl>
                                          <p:spTgt spid="57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iterate>
                                    <p:tmAbs val="0"/>
                                  </p:iterate>
                                  <p:childTnLst>
                                    <p:set>
                                      <p:cBhvr>
                                        <p:cTn id="18" fill="hold"/>
                                        <p:tgtEl>
                                          <p:spTgt spid="578"/>
                                        </p:tgtEl>
                                        <p:attrNameLst>
                                          <p:attrName>style.visibility</p:attrName>
                                        </p:attrNameLst>
                                      </p:cBhvr>
                                      <p:to>
                                        <p:strVal val="visible"/>
                                      </p:to>
                                    </p:set>
                                    <p:anim calcmode="lin" valueType="num">
                                      <p:cBhvr>
                                        <p:cTn id="19" dur="350" fill="hold"/>
                                        <p:tgtEl>
                                          <p:spTgt spid="578"/>
                                        </p:tgtEl>
                                        <p:attrNameLst>
                                          <p:attrName>ppt_w</p:attrName>
                                        </p:attrNameLst>
                                      </p:cBhvr>
                                      <p:tavLst>
                                        <p:tav tm="0">
                                          <p:val>
                                            <p:fltVal val="0"/>
                                          </p:val>
                                        </p:tav>
                                        <p:tav tm="100000">
                                          <p:val>
                                            <p:strVal val="#ppt_w"/>
                                          </p:val>
                                        </p:tav>
                                      </p:tavLst>
                                    </p:anim>
                                    <p:anim calcmode="lin" valueType="num">
                                      <p:cBhvr>
                                        <p:cTn id="20" dur="35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iterate>
                                    <p:tmAbs val="0"/>
                                  </p:iterate>
                                  <p:childTnLst>
                                    <p:set>
                                      <p:cBhvr>
                                        <p:cTn id="24" fill="hold"/>
                                        <p:tgtEl>
                                          <p:spTgt spid="579"/>
                                        </p:tgtEl>
                                        <p:attrNameLst>
                                          <p:attrName>style.visibility</p:attrName>
                                        </p:attrNameLst>
                                      </p:cBhvr>
                                      <p:to>
                                        <p:strVal val="visible"/>
                                      </p:to>
                                    </p:set>
                                    <p:anim calcmode="lin" valueType="num">
                                      <p:cBhvr>
                                        <p:cTn id="25" dur="250" fill="hold"/>
                                        <p:tgtEl>
                                          <p:spTgt spid="579"/>
                                        </p:tgtEl>
                                        <p:attrNameLst>
                                          <p:attrName>ppt_w</p:attrName>
                                        </p:attrNameLst>
                                      </p:cBhvr>
                                      <p:tavLst>
                                        <p:tav tm="0">
                                          <p:val>
                                            <p:fltVal val="0"/>
                                          </p:val>
                                        </p:tav>
                                        <p:tav tm="100000">
                                          <p:val>
                                            <p:strVal val="#ppt_w"/>
                                          </p:val>
                                        </p:tav>
                                      </p:tavLst>
                                    </p:anim>
                                    <p:anim calcmode="lin" valueType="num">
                                      <p:cBhvr>
                                        <p:cTn id="26" dur="250" fill="hold"/>
                                        <p:tgtEl>
                                          <p:spTgt spid="57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iterate>
                                    <p:tmAbs val="0"/>
                                  </p:iterate>
                                  <p:childTnLst>
                                    <p:set>
                                      <p:cBhvr>
                                        <p:cTn id="30" fill="hold"/>
                                        <p:tgtEl>
                                          <p:spTgt spid="580"/>
                                        </p:tgtEl>
                                        <p:attrNameLst>
                                          <p:attrName>style.visibility</p:attrName>
                                        </p:attrNameLst>
                                      </p:cBhvr>
                                      <p:to>
                                        <p:strVal val="visible"/>
                                      </p:to>
                                    </p:set>
                                    <p:anim calcmode="lin" valueType="num">
                                      <p:cBhvr>
                                        <p:cTn id="31" dur="200" fill="hold"/>
                                        <p:tgtEl>
                                          <p:spTgt spid="580"/>
                                        </p:tgtEl>
                                        <p:attrNameLst>
                                          <p:attrName>ppt_w</p:attrName>
                                        </p:attrNameLst>
                                      </p:cBhvr>
                                      <p:tavLst>
                                        <p:tav tm="0">
                                          <p:val>
                                            <p:fltVal val="0"/>
                                          </p:val>
                                        </p:tav>
                                        <p:tav tm="100000">
                                          <p:val>
                                            <p:strVal val="#ppt_w"/>
                                          </p:val>
                                        </p:tav>
                                      </p:tavLst>
                                    </p:anim>
                                    <p:anim calcmode="lin" valueType="num">
                                      <p:cBhvr>
                                        <p:cTn id="32" dur="200" fill="hold"/>
                                        <p:tgtEl>
                                          <p:spTgt spid="580"/>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iterate>
                                    <p:tmAbs val="0"/>
                                  </p:iterate>
                                  <p:childTnLst>
                                    <p:set>
                                      <p:cBhvr>
                                        <p:cTn id="36" fill="hold"/>
                                        <p:tgtEl>
                                          <p:spTgt spid="581"/>
                                        </p:tgtEl>
                                        <p:attrNameLst>
                                          <p:attrName>style.visibility</p:attrName>
                                        </p:attrNameLst>
                                      </p:cBhvr>
                                      <p:to>
                                        <p:strVal val="visible"/>
                                      </p:to>
                                    </p:set>
                                    <p:anim calcmode="lin" valueType="num">
                                      <p:cBhvr>
                                        <p:cTn id="37" dur="250" fill="hold"/>
                                        <p:tgtEl>
                                          <p:spTgt spid="581"/>
                                        </p:tgtEl>
                                        <p:attrNameLst>
                                          <p:attrName>ppt_w</p:attrName>
                                        </p:attrNameLst>
                                      </p:cBhvr>
                                      <p:tavLst>
                                        <p:tav tm="0">
                                          <p:val>
                                            <p:fltVal val="0"/>
                                          </p:val>
                                        </p:tav>
                                        <p:tav tm="100000">
                                          <p:val>
                                            <p:strVal val="#ppt_w"/>
                                          </p:val>
                                        </p:tav>
                                      </p:tavLst>
                                    </p:anim>
                                    <p:anim calcmode="lin" valueType="num">
                                      <p:cBhvr>
                                        <p:cTn id="38" dur="25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iterate>
                                    <p:tmAbs val="0"/>
                                  </p:iterate>
                                  <p:childTnLst>
                                    <p:set>
                                      <p:cBhvr>
                                        <p:cTn id="42" fill="hold"/>
                                        <p:tgtEl>
                                          <p:spTgt spid="582"/>
                                        </p:tgtEl>
                                        <p:attrNameLst>
                                          <p:attrName>style.visibility</p:attrName>
                                        </p:attrNameLst>
                                      </p:cBhvr>
                                      <p:to>
                                        <p:strVal val="visible"/>
                                      </p:to>
                                    </p:set>
                                    <p:anim calcmode="lin" valueType="num">
                                      <p:cBhvr>
                                        <p:cTn id="43" dur="100" fill="hold"/>
                                        <p:tgtEl>
                                          <p:spTgt spid="582"/>
                                        </p:tgtEl>
                                        <p:attrNameLst>
                                          <p:attrName>ppt_w</p:attrName>
                                        </p:attrNameLst>
                                      </p:cBhvr>
                                      <p:tavLst>
                                        <p:tav tm="0">
                                          <p:val>
                                            <p:fltVal val="0"/>
                                          </p:val>
                                        </p:tav>
                                        <p:tav tm="100000">
                                          <p:val>
                                            <p:strVal val="#ppt_w"/>
                                          </p:val>
                                        </p:tav>
                                      </p:tavLst>
                                    </p:anim>
                                    <p:anim calcmode="lin" valueType="num">
                                      <p:cBhvr>
                                        <p:cTn id="44" dur="100" fill="hold"/>
                                        <p:tgtEl>
                                          <p:spTgt spid="582"/>
                                        </p:tgtEl>
                                        <p:attrNameLst>
                                          <p:attrName>ppt_h</p:attrName>
                                        </p:attrNameLst>
                                      </p:cBhvr>
                                      <p:tavLst>
                                        <p:tav tm="0">
                                          <p:val>
                                            <p:fltVal val="0"/>
                                          </p:val>
                                        </p:tav>
                                        <p:tav tm="100000">
                                          <p:val>
                                            <p:strVal val="#ppt_h"/>
                                          </p:val>
                                        </p:tav>
                                      </p:tavLst>
                                    </p:anim>
                                  </p:childTnLst>
                                </p:cTn>
                              </p:par>
                            </p:childTnLst>
                          </p:cTn>
                        </p:par>
                        <p:par>
                          <p:cTn id="45" fill="hold">
                            <p:stCondLst>
                              <p:cond delay="100"/>
                            </p:stCondLst>
                            <p:childTnLst>
                              <p:par>
                                <p:cTn id="46" presetID="23" presetClass="entr" presetSubtype="16" fill="hold" grpId="0" nodeType="afterEffect">
                                  <p:stCondLst>
                                    <p:cond delay="0"/>
                                  </p:stCondLst>
                                  <p:iterate>
                                    <p:tmAbs val="0"/>
                                  </p:iterate>
                                  <p:childTnLst>
                                    <p:set>
                                      <p:cBhvr>
                                        <p:cTn id="47" fill="hold"/>
                                        <p:tgtEl>
                                          <p:spTgt spid="583"/>
                                        </p:tgtEl>
                                        <p:attrNameLst>
                                          <p:attrName>style.visibility</p:attrName>
                                        </p:attrNameLst>
                                      </p:cBhvr>
                                      <p:to>
                                        <p:strVal val="visible"/>
                                      </p:to>
                                    </p:set>
                                    <p:anim calcmode="lin" valueType="num">
                                      <p:cBhvr>
                                        <p:cTn id="48" dur="150" fill="hold"/>
                                        <p:tgtEl>
                                          <p:spTgt spid="583"/>
                                        </p:tgtEl>
                                        <p:attrNameLst>
                                          <p:attrName>ppt_w</p:attrName>
                                        </p:attrNameLst>
                                      </p:cBhvr>
                                      <p:tavLst>
                                        <p:tav tm="0">
                                          <p:val>
                                            <p:fltVal val="0"/>
                                          </p:val>
                                        </p:tav>
                                        <p:tav tm="100000">
                                          <p:val>
                                            <p:strVal val="#ppt_w"/>
                                          </p:val>
                                        </p:tav>
                                      </p:tavLst>
                                    </p:anim>
                                    <p:anim calcmode="lin" valueType="num">
                                      <p:cBhvr>
                                        <p:cTn id="49" dur="150" fill="hold"/>
                                        <p:tgtEl>
                                          <p:spTgt spid="583"/>
                                        </p:tgtEl>
                                        <p:attrNameLst>
                                          <p:attrName>ppt_h</p:attrName>
                                        </p:attrNameLst>
                                      </p:cBhvr>
                                      <p:tavLst>
                                        <p:tav tm="0">
                                          <p:val>
                                            <p:fltVal val="0"/>
                                          </p:val>
                                        </p:tav>
                                        <p:tav tm="100000">
                                          <p:val>
                                            <p:strVal val="#ppt_h"/>
                                          </p:val>
                                        </p:tav>
                                      </p:tavLst>
                                    </p:anim>
                                  </p:childTnLst>
                                </p:cTn>
                              </p:par>
                            </p:childTnLst>
                          </p:cTn>
                        </p:par>
                        <p:par>
                          <p:cTn id="50" fill="hold">
                            <p:stCondLst>
                              <p:cond delay="250"/>
                            </p:stCondLst>
                            <p:childTnLst>
                              <p:par>
                                <p:cTn id="51" presetID="23" presetClass="entr" presetSubtype="16" fill="hold" grpId="0" nodeType="afterEffect">
                                  <p:stCondLst>
                                    <p:cond delay="0"/>
                                  </p:stCondLst>
                                  <p:iterate>
                                    <p:tmAbs val="0"/>
                                  </p:iterate>
                                  <p:childTnLst>
                                    <p:set>
                                      <p:cBhvr>
                                        <p:cTn id="52" fill="hold"/>
                                        <p:tgtEl>
                                          <p:spTgt spid="584"/>
                                        </p:tgtEl>
                                        <p:attrNameLst>
                                          <p:attrName>style.visibility</p:attrName>
                                        </p:attrNameLst>
                                      </p:cBhvr>
                                      <p:to>
                                        <p:strVal val="visible"/>
                                      </p:to>
                                    </p:set>
                                    <p:anim calcmode="lin" valueType="num">
                                      <p:cBhvr>
                                        <p:cTn id="53" dur="200" fill="hold"/>
                                        <p:tgtEl>
                                          <p:spTgt spid="584"/>
                                        </p:tgtEl>
                                        <p:attrNameLst>
                                          <p:attrName>ppt_w</p:attrName>
                                        </p:attrNameLst>
                                      </p:cBhvr>
                                      <p:tavLst>
                                        <p:tav tm="0">
                                          <p:val>
                                            <p:fltVal val="0"/>
                                          </p:val>
                                        </p:tav>
                                        <p:tav tm="100000">
                                          <p:val>
                                            <p:strVal val="#ppt_w"/>
                                          </p:val>
                                        </p:tav>
                                      </p:tavLst>
                                    </p:anim>
                                    <p:anim calcmode="lin" valueType="num">
                                      <p:cBhvr>
                                        <p:cTn id="54" dur="200" fill="hold"/>
                                        <p:tgtEl>
                                          <p:spTgt spid="584"/>
                                        </p:tgtEl>
                                        <p:attrNameLst>
                                          <p:attrName>ppt_h</p:attrName>
                                        </p:attrNameLst>
                                      </p:cBhvr>
                                      <p:tavLst>
                                        <p:tav tm="0">
                                          <p:val>
                                            <p:fltVal val="0"/>
                                          </p:val>
                                        </p:tav>
                                        <p:tav tm="100000">
                                          <p:val>
                                            <p:strVal val="#ppt_h"/>
                                          </p:val>
                                        </p:tav>
                                      </p:tavLst>
                                    </p:anim>
                                  </p:childTnLst>
                                </p:cTn>
                              </p:par>
                            </p:childTnLst>
                          </p:cTn>
                        </p:par>
                        <p:par>
                          <p:cTn id="55" fill="hold">
                            <p:stCondLst>
                              <p:cond delay="450"/>
                            </p:stCondLst>
                            <p:childTnLst>
                              <p:par>
                                <p:cTn id="56" presetID="23" presetClass="entr" presetSubtype="16" fill="hold" grpId="0" nodeType="afterEffect">
                                  <p:stCondLst>
                                    <p:cond delay="0"/>
                                  </p:stCondLst>
                                  <p:iterate>
                                    <p:tmAbs val="0"/>
                                  </p:iterate>
                                  <p:childTnLst>
                                    <p:set>
                                      <p:cBhvr>
                                        <p:cTn id="57" fill="hold"/>
                                        <p:tgtEl>
                                          <p:spTgt spid="585"/>
                                        </p:tgtEl>
                                        <p:attrNameLst>
                                          <p:attrName>style.visibility</p:attrName>
                                        </p:attrNameLst>
                                      </p:cBhvr>
                                      <p:to>
                                        <p:strVal val="visible"/>
                                      </p:to>
                                    </p:set>
                                    <p:anim calcmode="lin" valueType="num">
                                      <p:cBhvr>
                                        <p:cTn id="58" dur="100" fill="hold"/>
                                        <p:tgtEl>
                                          <p:spTgt spid="585"/>
                                        </p:tgtEl>
                                        <p:attrNameLst>
                                          <p:attrName>ppt_w</p:attrName>
                                        </p:attrNameLst>
                                      </p:cBhvr>
                                      <p:tavLst>
                                        <p:tav tm="0">
                                          <p:val>
                                            <p:fltVal val="0"/>
                                          </p:val>
                                        </p:tav>
                                        <p:tav tm="100000">
                                          <p:val>
                                            <p:strVal val="#ppt_w"/>
                                          </p:val>
                                        </p:tav>
                                      </p:tavLst>
                                    </p:anim>
                                    <p:anim calcmode="lin" valueType="num">
                                      <p:cBhvr>
                                        <p:cTn id="59" dur="100" fill="hold"/>
                                        <p:tgtEl>
                                          <p:spTgt spid="585"/>
                                        </p:tgtEl>
                                        <p:attrNameLst>
                                          <p:attrName>ppt_h</p:attrName>
                                        </p:attrNameLst>
                                      </p:cBhvr>
                                      <p:tavLst>
                                        <p:tav tm="0">
                                          <p:val>
                                            <p:fltVal val="0"/>
                                          </p:val>
                                        </p:tav>
                                        <p:tav tm="100000">
                                          <p:val>
                                            <p:strVal val="#ppt_h"/>
                                          </p:val>
                                        </p:tav>
                                      </p:tavLst>
                                    </p:anim>
                                  </p:childTnLst>
                                </p:cTn>
                              </p:par>
                            </p:childTnLst>
                          </p:cTn>
                        </p:par>
                        <p:par>
                          <p:cTn id="60" fill="hold">
                            <p:stCondLst>
                              <p:cond delay="550"/>
                            </p:stCondLst>
                            <p:childTnLst>
                              <p:par>
                                <p:cTn id="61" presetID="23" presetClass="entr" presetSubtype="16" fill="hold" grpId="0" nodeType="afterEffect">
                                  <p:stCondLst>
                                    <p:cond delay="0"/>
                                  </p:stCondLst>
                                  <p:iterate>
                                    <p:tmAbs val="0"/>
                                  </p:iterate>
                                  <p:childTnLst>
                                    <p:set>
                                      <p:cBhvr>
                                        <p:cTn id="62" fill="hold"/>
                                        <p:tgtEl>
                                          <p:spTgt spid="586"/>
                                        </p:tgtEl>
                                        <p:attrNameLst>
                                          <p:attrName>style.visibility</p:attrName>
                                        </p:attrNameLst>
                                      </p:cBhvr>
                                      <p:to>
                                        <p:strVal val="visible"/>
                                      </p:to>
                                    </p:set>
                                    <p:anim calcmode="lin" valueType="num">
                                      <p:cBhvr>
                                        <p:cTn id="63" dur="150" fill="hold"/>
                                        <p:tgtEl>
                                          <p:spTgt spid="586"/>
                                        </p:tgtEl>
                                        <p:attrNameLst>
                                          <p:attrName>ppt_w</p:attrName>
                                        </p:attrNameLst>
                                      </p:cBhvr>
                                      <p:tavLst>
                                        <p:tav tm="0">
                                          <p:val>
                                            <p:fltVal val="0"/>
                                          </p:val>
                                        </p:tav>
                                        <p:tav tm="100000">
                                          <p:val>
                                            <p:strVal val="#ppt_w"/>
                                          </p:val>
                                        </p:tav>
                                      </p:tavLst>
                                    </p:anim>
                                    <p:anim calcmode="lin" valueType="num">
                                      <p:cBhvr>
                                        <p:cTn id="64" dur="150" fill="hold"/>
                                        <p:tgtEl>
                                          <p:spTgt spid="586"/>
                                        </p:tgtEl>
                                        <p:attrNameLst>
                                          <p:attrName>ppt_h</p:attrName>
                                        </p:attrNameLst>
                                      </p:cBhvr>
                                      <p:tavLst>
                                        <p:tav tm="0">
                                          <p:val>
                                            <p:fltVal val="0"/>
                                          </p:val>
                                        </p:tav>
                                        <p:tav tm="100000">
                                          <p:val>
                                            <p:strVal val="#ppt_h"/>
                                          </p:val>
                                        </p:tav>
                                      </p:tavLst>
                                    </p:anim>
                                  </p:childTnLst>
                                </p:cTn>
                              </p:par>
                            </p:childTnLst>
                          </p:cTn>
                        </p:par>
                        <p:par>
                          <p:cTn id="65" fill="hold">
                            <p:stCondLst>
                              <p:cond delay="700"/>
                            </p:stCondLst>
                            <p:childTnLst>
                              <p:par>
                                <p:cTn id="66" presetID="23" presetClass="entr" presetSubtype="16" fill="hold" grpId="0" nodeType="afterEffect">
                                  <p:stCondLst>
                                    <p:cond delay="0"/>
                                  </p:stCondLst>
                                  <p:iterate>
                                    <p:tmAbs val="0"/>
                                  </p:iterate>
                                  <p:childTnLst>
                                    <p:set>
                                      <p:cBhvr>
                                        <p:cTn id="67" fill="hold"/>
                                        <p:tgtEl>
                                          <p:spTgt spid="589"/>
                                        </p:tgtEl>
                                        <p:attrNameLst>
                                          <p:attrName>style.visibility</p:attrName>
                                        </p:attrNameLst>
                                      </p:cBhvr>
                                      <p:to>
                                        <p:strVal val="visible"/>
                                      </p:to>
                                    </p:set>
                                    <p:anim calcmode="lin" valueType="num">
                                      <p:cBhvr>
                                        <p:cTn id="68" dur="150" fill="hold"/>
                                        <p:tgtEl>
                                          <p:spTgt spid="589"/>
                                        </p:tgtEl>
                                        <p:attrNameLst>
                                          <p:attrName>ppt_w</p:attrName>
                                        </p:attrNameLst>
                                      </p:cBhvr>
                                      <p:tavLst>
                                        <p:tav tm="0">
                                          <p:val>
                                            <p:fltVal val="0"/>
                                          </p:val>
                                        </p:tav>
                                        <p:tav tm="100000">
                                          <p:val>
                                            <p:strVal val="#ppt_w"/>
                                          </p:val>
                                        </p:tav>
                                      </p:tavLst>
                                    </p:anim>
                                    <p:anim calcmode="lin" valueType="num">
                                      <p:cBhvr>
                                        <p:cTn id="69" dur="150" fill="hold"/>
                                        <p:tgtEl>
                                          <p:spTgt spid="589"/>
                                        </p:tgtEl>
                                        <p:attrNameLst>
                                          <p:attrName>ppt_h</p:attrName>
                                        </p:attrNameLst>
                                      </p:cBhvr>
                                      <p:tavLst>
                                        <p:tav tm="0">
                                          <p:val>
                                            <p:fltVal val="0"/>
                                          </p:val>
                                        </p:tav>
                                        <p:tav tm="100000">
                                          <p:val>
                                            <p:strVal val="#ppt_h"/>
                                          </p:val>
                                        </p:tav>
                                      </p:tavLst>
                                    </p:anim>
                                  </p:childTnLst>
                                </p:cTn>
                              </p:par>
                            </p:childTnLst>
                          </p:cTn>
                        </p:par>
                        <p:par>
                          <p:cTn id="70" fill="hold">
                            <p:stCondLst>
                              <p:cond delay="850"/>
                            </p:stCondLst>
                            <p:childTnLst>
                              <p:par>
                                <p:cTn id="71" presetID="23" presetClass="entr" presetSubtype="16" fill="hold" grpId="0" nodeType="afterEffect">
                                  <p:stCondLst>
                                    <p:cond delay="0"/>
                                  </p:stCondLst>
                                  <p:iterate>
                                    <p:tmAbs val="0"/>
                                  </p:iterate>
                                  <p:childTnLst>
                                    <p:set>
                                      <p:cBhvr>
                                        <p:cTn id="72" fill="hold"/>
                                        <p:tgtEl>
                                          <p:spTgt spid="590"/>
                                        </p:tgtEl>
                                        <p:attrNameLst>
                                          <p:attrName>style.visibility</p:attrName>
                                        </p:attrNameLst>
                                      </p:cBhvr>
                                      <p:to>
                                        <p:strVal val="visible"/>
                                      </p:to>
                                    </p:set>
                                    <p:anim calcmode="lin" valueType="num">
                                      <p:cBhvr>
                                        <p:cTn id="73" dur="150" fill="hold"/>
                                        <p:tgtEl>
                                          <p:spTgt spid="590"/>
                                        </p:tgtEl>
                                        <p:attrNameLst>
                                          <p:attrName>ppt_w</p:attrName>
                                        </p:attrNameLst>
                                      </p:cBhvr>
                                      <p:tavLst>
                                        <p:tav tm="0">
                                          <p:val>
                                            <p:fltVal val="0"/>
                                          </p:val>
                                        </p:tav>
                                        <p:tav tm="100000">
                                          <p:val>
                                            <p:strVal val="#ppt_w"/>
                                          </p:val>
                                        </p:tav>
                                      </p:tavLst>
                                    </p:anim>
                                    <p:anim calcmode="lin" valueType="num">
                                      <p:cBhvr>
                                        <p:cTn id="74" dur="150" fill="hold"/>
                                        <p:tgtEl>
                                          <p:spTgt spid="590"/>
                                        </p:tgtEl>
                                        <p:attrNameLst>
                                          <p:attrName>ppt_h</p:attrName>
                                        </p:attrNameLst>
                                      </p:cBhvr>
                                      <p:tavLst>
                                        <p:tav tm="0">
                                          <p:val>
                                            <p:fltVal val="0"/>
                                          </p:val>
                                        </p:tav>
                                        <p:tav tm="100000">
                                          <p:val>
                                            <p:strVal val="#ppt_h"/>
                                          </p:val>
                                        </p:tav>
                                      </p:tavLst>
                                    </p:anim>
                                  </p:childTnLst>
                                </p:cTn>
                              </p:par>
                            </p:childTnLst>
                          </p:cTn>
                        </p:par>
                        <p:par>
                          <p:cTn id="75" fill="hold">
                            <p:stCondLst>
                              <p:cond delay="1000"/>
                            </p:stCondLst>
                            <p:childTnLst>
                              <p:par>
                                <p:cTn id="76" presetID="23" presetClass="entr" presetSubtype="16" fill="hold" grpId="0" nodeType="afterEffect">
                                  <p:stCondLst>
                                    <p:cond delay="0"/>
                                  </p:stCondLst>
                                  <p:iterate>
                                    <p:tmAbs val="0"/>
                                  </p:iterate>
                                  <p:childTnLst>
                                    <p:set>
                                      <p:cBhvr>
                                        <p:cTn id="77" fill="hold"/>
                                        <p:tgtEl>
                                          <p:spTgt spid="591"/>
                                        </p:tgtEl>
                                        <p:attrNameLst>
                                          <p:attrName>style.visibility</p:attrName>
                                        </p:attrNameLst>
                                      </p:cBhvr>
                                      <p:to>
                                        <p:strVal val="visible"/>
                                      </p:to>
                                    </p:set>
                                    <p:anim calcmode="lin" valueType="num">
                                      <p:cBhvr>
                                        <p:cTn id="78" dur="150" fill="hold"/>
                                        <p:tgtEl>
                                          <p:spTgt spid="591"/>
                                        </p:tgtEl>
                                        <p:attrNameLst>
                                          <p:attrName>ppt_w</p:attrName>
                                        </p:attrNameLst>
                                      </p:cBhvr>
                                      <p:tavLst>
                                        <p:tav tm="0">
                                          <p:val>
                                            <p:fltVal val="0"/>
                                          </p:val>
                                        </p:tav>
                                        <p:tav tm="100000">
                                          <p:val>
                                            <p:strVal val="#ppt_w"/>
                                          </p:val>
                                        </p:tav>
                                      </p:tavLst>
                                    </p:anim>
                                    <p:anim calcmode="lin" valueType="num">
                                      <p:cBhvr>
                                        <p:cTn id="79" dur="150" fill="hold"/>
                                        <p:tgtEl>
                                          <p:spTgt spid="591"/>
                                        </p:tgtEl>
                                        <p:attrNameLst>
                                          <p:attrName>ppt_h</p:attrName>
                                        </p:attrNameLst>
                                      </p:cBhvr>
                                      <p:tavLst>
                                        <p:tav tm="0">
                                          <p:val>
                                            <p:fltVal val="0"/>
                                          </p:val>
                                        </p:tav>
                                        <p:tav tm="100000">
                                          <p:val>
                                            <p:strVal val="#ppt_h"/>
                                          </p:val>
                                        </p:tav>
                                      </p:tavLst>
                                    </p:anim>
                                  </p:childTnLst>
                                </p:cTn>
                              </p:par>
                            </p:childTnLst>
                          </p:cTn>
                        </p:par>
                        <p:par>
                          <p:cTn id="80" fill="hold">
                            <p:stCondLst>
                              <p:cond delay="1150"/>
                            </p:stCondLst>
                            <p:childTnLst>
                              <p:par>
                                <p:cTn id="81" presetID="23" presetClass="entr" presetSubtype="16" fill="hold" grpId="0" nodeType="afterEffect">
                                  <p:stCondLst>
                                    <p:cond delay="0"/>
                                  </p:stCondLst>
                                  <p:iterate>
                                    <p:tmAbs val="0"/>
                                  </p:iterate>
                                  <p:childTnLst>
                                    <p:set>
                                      <p:cBhvr>
                                        <p:cTn id="82" fill="hold"/>
                                        <p:tgtEl>
                                          <p:spTgt spid="592"/>
                                        </p:tgtEl>
                                        <p:attrNameLst>
                                          <p:attrName>style.visibility</p:attrName>
                                        </p:attrNameLst>
                                      </p:cBhvr>
                                      <p:to>
                                        <p:strVal val="visible"/>
                                      </p:to>
                                    </p:set>
                                    <p:anim calcmode="lin" valueType="num">
                                      <p:cBhvr>
                                        <p:cTn id="83" dur="150" fill="hold"/>
                                        <p:tgtEl>
                                          <p:spTgt spid="592"/>
                                        </p:tgtEl>
                                        <p:attrNameLst>
                                          <p:attrName>ppt_w</p:attrName>
                                        </p:attrNameLst>
                                      </p:cBhvr>
                                      <p:tavLst>
                                        <p:tav tm="0">
                                          <p:val>
                                            <p:fltVal val="0"/>
                                          </p:val>
                                        </p:tav>
                                        <p:tav tm="100000">
                                          <p:val>
                                            <p:strVal val="#ppt_w"/>
                                          </p:val>
                                        </p:tav>
                                      </p:tavLst>
                                    </p:anim>
                                    <p:anim calcmode="lin" valueType="num">
                                      <p:cBhvr>
                                        <p:cTn id="84" dur="150" fill="hold"/>
                                        <p:tgtEl>
                                          <p:spTgt spid="592"/>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iterate>
                                    <p:tmAbs val="0"/>
                                  </p:iterate>
                                  <p:childTnLst>
                                    <p:set>
                                      <p:cBhvr>
                                        <p:cTn id="87" fill="hold"/>
                                        <p:tgtEl>
                                          <p:spTgt spid="593"/>
                                        </p:tgtEl>
                                        <p:attrNameLst>
                                          <p:attrName>style.visibility</p:attrName>
                                        </p:attrNameLst>
                                      </p:cBhvr>
                                      <p:to>
                                        <p:strVal val="visible"/>
                                      </p:to>
                                    </p:set>
                                    <p:anim calcmode="lin" valueType="num">
                                      <p:cBhvr>
                                        <p:cTn id="88" dur="100" fill="hold"/>
                                        <p:tgtEl>
                                          <p:spTgt spid="593"/>
                                        </p:tgtEl>
                                        <p:attrNameLst>
                                          <p:attrName>ppt_w</p:attrName>
                                        </p:attrNameLst>
                                      </p:cBhvr>
                                      <p:tavLst>
                                        <p:tav tm="0">
                                          <p:val>
                                            <p:fltVal val="0"/>
                                          </p:val>
                                        </p:tav>
                                        <p:tav tm="100000">
                                          <p:val>
                                            <p:strVal val="#ppt_w"/>
                                          </p:val>
                                        </p:tav>
                                      </p:tavLst>
                                    </p:anim>
                                    <p:anim calcmode="lin" valueType="num">
                                      <p:cBhvr>
                                        <p:cTn id="89" dur="100" fill="hold"/>
                                        <p:tgtEl>
                                          <p:spTgt spid="593"/>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iterate>
                                    <p:tmAbs val="0"/>
                                  </p:iterate>
                                  <p:childTnLst>
                                    <p:set>
                                      <p:cBhvr>
                                        <p:cTn id="92" fill="hold"/>
                                        <p:tgtEl>
                                          <p:spTgt spid="594"/>
                                        </p:tgtEl>
                                        <p:attrNameLst>
                                          <p:attrName>style.visibility</p:attrName>
                                        </p:attrNameLst>
                                      </p:cBhvr>
                                      <p:to>
                                        <p:strVal val="visible"/>
                                      </p:to>
                                    </p:set>
                                    <p:anim calcmode="lin" valueType="num">
                                      <p:cBhvr>
                                        <p:cTn id="93" dur="100" fill="hold"/>
                                        <p:tgtEl>
                                          <p:spTgt spid="594"/>
                                        </p:tgtEl>
                                        <p:attrNameLst>
                                          <p:attrName>ppt_w</p:attrName>
                                        </p:attrNameLst>
                                      </p:cBhvr>
                                      <p:tavLst>
                                        <p:tav tm="0">
                                          <p:val>
                                            <p:fltVal val="0"/>
                                          </p:val>
                                        </p:tav>
                                        <p:tav tm="100000">
                                          <p:val>
                                            <p:strVal val="#ppt_w"/>
                                          </p:val>
                                        </p:tav>
                                      </p:tavLst>
                                    </p:anim>
                                    <p:anim calcmode="lin" valueType="num">
                                      <p:cBhvr>
                                        <p:cTn id="94" dur="100" fill="hold"/>
                                        <p:tgtEl>
                                          <p:spTgt spid="594"/>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iterate>
                                    <p:tmAbs val="0"/>
                                  </p:iterate>
                                  <p:childTnLst>
                                    <p:set>
                                      <p:cBhvr>
                                        <p:cTn id="97" fill="hold"/>
                                        <p:tgtEl>
                                          <p:spTgt spid="595"/>
                                        </p:tgtEl>
                                        <p:attrNameLst>
                                          <p:attrName>style.visibility</p:attrName>
                                        </p:attrNameLst>
                                      </p:cBhvr>
                                      <p:to>
                                        <p:strVal val="visible"/>
                                      </p:to>
                                    </p:set>
                                    <p:anim calcmode="lin" valueType="num">
                                      <p:cBhvr>
                                        <p:cTn id="98" dur="150" fill="hold"/>
                                        <p:tgtEl>
                                          <p:spTgt spid="595"/>
                                        </p:tgtEl>
                                        <p:attrNameLst>
                                          <p:attrName>ppt_w</p:attrName>
                                        </p:attrNameLst>
                                      </p:cBhvr>
                                      <p:tavLst>
                                        <p:tav tm="0">
                                          <p:val>
                                            <p:fltVal val="0"/>
                                          </p:val>
                                        </p:tav>
                                        <p:tav tm="100000">
                                          <p:val>
                                            <p:strVal val="#ppt_w"/>
                                          </p:val>
                                        </p:tav>
                                      </p:tavLst>
                                    </p:anim>
                                    <p:anim calcmode="lin" valueType="num">
                                      <p:cBhvr>
                                        <p:cTn id="99" dur="150" fill="hold"/>
                                        <p:tgtEl>
                                          <p:spTgt spid="595"/>
                                        </p:tgtEl>
                                        <p:attrNameLst>
                                          <p:attrName>ppt_h</p:attrName>
                                        </p:attrNameLst>
                                      </p:cBhvr>
                                      <p:tavLst>
                                        <p:tav tm="0">
                                          <p:val>
                                            <p:fltVal val="0"/>
                                          </p:val>
                                        </p:tav>
                                        <p:tav tm="100000">
                                          <p:val>
                                            <p:strVal val="#ppt_h"/>
                                          </p:val>
                                        </p:tav>
                                      </p:tavLst>
                                    </p:anim>
                                  </p:childTnLst>
                                </p:cTn>
                              </p:par>
                            </p:childTnLst>
                          </p:cTn>
                        </p:par>
                        <p:par>
                          <p:cTn id="100" fill="hold">
                            <p:stCondLst>
                              <p:cond delay="1650"/>
                            </p:stCondLst>
                            <p:childTnLst>
                              <p:par>
                                <p:cTn id="101" presetID="23" presetClass="entr" presetSubtype="16" fill="hold" grpId="0" nodeType="afterEffect">
                                  <p:stCondLst>
                                    <p:cond delay="0"/>
                                  </p:stCondLst>
                                  <p:iterate>
                                    <p:tmAbs val="0"/>
                                  </p:iterate>
                                  <p:childTnLst>
                                    <p:set>
                                      <p:cBhvr>
                                        <p:cTn id="102" fill="hold"/>
                                        <p:tgtEl>
                                          <p:spTgt spid="596"/>
                                        </p:tgtEl>
                                        <p:attrNameLst>
                                          <p:attrName>style.visibility</p:attrName>
                                        </p:attrNameLst>
                                      </p:cBhvr>
                                      <p:to>
                                        <p:strVal val="visible"/>
                                      </p:to>
                                    </p:set>
                                    <p:anim calcmode="lin" valueType="num">
                                      <p:cBhvr>
                                        <p:cTn id="103" dur="150" fill="hold"/>
                                        <p:tgtEl>
                                          <p:spTgt spid="596"/>
                                        </p:tgtEl>
                                        <p:attrNameLst>
                                          <p:attrName>ppt_w</p:attrName>
                                        </p:attrNameLst>
                                      </p:cBhvr>
                                      <p:tavLst>
                                        <p:tav tm="0">
                                          <p:val>
                                            <p:fltVal val="0"/>
                                          </p:val>
                                        </p:tav>
                                        <p:tav tm="100000">
                                          <p:val>
                                            <p:strVal val="#ppt_w"/>
                                          </p:val>
                                        </p:tav>
                                      </p:tavLst>
                                    </p:anim>
                                    <p:anim calcmode="lin" valueType="num">
                                      <p:cBhvr>
                                        <p:cTn id="104" dur="150" fill="hold"/>
                                        <p:tgtEl>
                                          <p:spTgt spid="596"/>
                                        </p:tgtEl>
                                        <p:attrNameLst>
                                          <p:attrName>ppt_h</p:attrName>
                                        </p:attrNameLst>
                                      </p:cBhvr>
                                      <p:tavLst>
                                        <p:tav tm="0">
                                          <p:val>
                                            <p:fltVal val="0"/>
                                          </p:val>
                                        </p:tav>
                                        <p:tav tm="100000">
                                          <p:val>
                                            <p:strVal val="#ppt_h"/>
                                          </p:val>
                                        </p:tav>
                                      </p:tavLst>
                                    </p:anim>
                                  </p:childTnLst>
                                </p:cTn>
                              </p:par>
                            </p:childTnLst>
                          </p:cTn>
                        </p:par>
                        <p:par>
                          <p:cTn id="105" fill="hold">
                            <p:stCondLst>
                              <p:cond delay="1800"/>
                            </p:stCondLst>
                            <p:childTnLst>
                              <p:par>
                                <p:cTn id="106" presetID="23" presetClass="entr" presetSubtype="16" fill="hold" grpId="0" nodeType="afterEffect">
                                  <p:stCondLst>
                                    <p:cond delay="0"/>
                                  </p:stCondLst>
                                  <p:iterate>
                                    <p:tmAbs val="0"/>
                                  </p:iterate>
                                  <p:childTnLst>
                                    <p:set>
                                      <p:cBhvr>
                                        <p:cTn id="107" fill="hold"/>
                                        <p:tgtEl>
                                          <p:spTgt spid="597"/>
                                        </p:tgtEl>
                                        <p:attrNameLst>
                                          <p:attrName>style.visibility</p:attrName>
                                        </p:attrNameLst>
                                      </p:cBhvr>
                                      <p:to>
                                        <p:strVal val="visible"/>
                                      </p:to>
                                    </p:set>
                                    <p:anim calcmode="lin" valueType="num">
                                      <p:cBhvr>
                                        <p:cTn id="108" dur="150" fill="hold"/>
                                        <p:tgtEl>
                                          <p:spTgt spid="597"/>
                                        </p:tgtEl>
                                        <p:attrNameLst>
                                          <p:attrName>ppt_w</p:attrName>
                                        </p:attrNameLst>
                                      </p:cBhvr>
                                      <p:tavLst>
                                        <p:tav tm="0">
                                          <p:val>
                                            <p:fltVal val="0"/>
                                          </p:val>
                                        </p:tav>
                                        <p:tav tm="100000">
                                          <p:val>
                                            <p:strVal val="#ppt_w"/>
                                          </p:val>
                                        </p:tav>
                                      </p:tavLst>
                                    </p:anim>
                                    <p:anim calcmode="lin" valueType="num">
                                      <p:cBhvr>
                                        <p:cTn id="109" dur="150" fill="hold"/>
                                        <p:tgtEl>
                                          <p:spTgt spid="5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48</a:t>
            </a:fld>
            <a:endParaRPr sz="800">
              <a:solidFill>
                <a:srgbClr val="808080"/>
              </a:solidFill>
              <a:uFill>
                <a:solidFill>
                  <a:srgbClr val="808080"/>
                </a:solidFill>
              </a:uFill>
            </a:endParaRPr>
          </a:p>
        </p:txBody>
      </p:sp>
      <p:grpSp>
        <p:nvGrpSpPr>
          <p:cNvPr id="602" name="Group 602"/>
          <p:cNvGrpSpPr/>
          <p:nvPr/>
        </p:nvGrpSpPr>
        <p:grpSpPr>
          <a:xfrm>
            <a:off x="5469016" y="104621"/>
            <a:ext cx="3037443" cy="891670"/>
            <a:chOff x="0" y="0"/>
            <a:chExt cx="3037441" cy="891668"/>
          </a:xfrm>
        </p:grpSpPr>
        <p:sp>
          <p:nvSpPr>
            <p:cNvPr id="600" name="Shape 600"/>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Install runtime and container</a:t>
              </a:r>
            </a:p>
          </p:txBody>
        </p:sp>
        <p:pic>
          <p:nvPicPr>
            <p:cNvPr id="601"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603" name="pasted-image.png"/>
          <p:cNvPicPr/>
          <p:nvPr/>
        </p:nvPicPr>
        <p:blipFill>
          <a:blip r:embed="rId3">
            <a:extLst/>
          </a:blip>
          <a:stretch>
            <a:fillRect/>
          </a:stretch>
        </p:blipFill>
        <p:spPr>
          <a:xfrm>
            <a:off x="34864" y="2207745"/>
            <a:ext cx="1794026" cy="2242531"/>
          </a:xfrm>
          <a:prstGeom prst="rect">
            <a:avLst/>
          </a:prstGeom>
          <a:ln w="12700">
            <a:miter lim="400000"/>
          </a:ln>
        </p:spPr>
      </p:pic>
      <p:grpSp>
        <p:nvGrpSpPr>
          <p:cNvPr id="606" name="Group 606"/>
          <p:cNvGrpSpPr/>
          <p:nvPr/>
        </p:nvGrpSpPr>
        <p:grpSpPr>
          <a:xfrm>
            <a:off x="5153070" y="990796"/>
            <a:ext cx="3171059" cy="901797"/>
            <a:chOff x="485999" y="-59179"/>
            <a:chExt cx="3171058" cy="901795"/>
          </a:xfrm>
        </p:grpSpPr>
        <p:pic>
          <p:nvPicPr>
            <p:cNvPr id="604" name="pasted-image.png"/>
            <p:cNvPicPr/>
            <p:nvPr/>
          </p:nvPicPr>
          <p:blipFill>
            <a:blip r:embed="rId4">
              <a:extLst/>
            </a:blip>
            <a:stretch>
              <a:fillRect/>
            </a:stretch>
          </p:blipFill>
          <p:spPr>
            <a:xfrm>
              <a:off x="2919225" y="-59180"/>
              <a:ext cx="737834" cy="901796"/>
            </a:xfrm>
            <a:prstGeom prst="rect">
              <a:avLst/>
            </a:prstGeom>
            <a:ln w="12700" cap="flat">
              <a:noFill/>
              <a:miter lim="400000"/>
            </a:ln>
            <a:effectLst/>
          </p:spPr>
        </p:pic>
        <p:sp>
          <p:nvSpPr>
            <p:cNvPr id="605" name="Shape 605"/>
            <p:cNvSpPr/>
            <p:nvPr/>
          </p:nvSpPr>
          <p:spPr>
            <a:xfrm>
              <a:off x="485999" y="110916"/>
              <a:ext cx="2972757" cy="459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Install services (db, </a:t>
              </a:r>
            </a:p>
            <a:p>
              <a:pPr marL="457200" lvl="0" indent="-228600" defTabSz="457200">
                <a:defRPr>
                  <a:solidFill>
                    <a:srgbClr val="000000"/>
                  </a:solidFill>
                  <a:uFillTx/>
                </a:defRPr>
              </a:pPr>
              <a:r>
                <a:rPr sz="1400">
                  <a:solidFill>
                    <a:srgbClr val="848387"/>
                  </a:solidFill>
                  <a:latin typeface="Cooper Black"/>
                  <a:ea typeface="Cooper Black"/>
                  <a:cs typeface="Cooper Black"/>
                  <a:sym typeface="Cooper Black"/>
                </a:rPr>
                <a:t>messaging, hadoop, …)</a:t>
              </a:r>
            </a:p>
          </p:txBody>
        </p:sp>
      </p:grpSp>
      <p:grpSp>
        <p:nvGrpSpPr>
          <p:cNvPr id="609" name="Group 609"/>
          <p:cNvGrpSpPr/>
          <p:nvPr/>
        </p:nvGrpSpPr>
        <p:grpSpPr>
          <a:xfrm>
            <a:off x="5033800" y="1773060"/>
            <a:ext cx="3507446" cy="725777"/>
            <a:chOff x="267585" y="85153"/>
            <a:chExt cx="3507444" cy="725776"/>
          </a:xfrm>
        </p:grpSpPr>
        <p:sp>
          <p:nvSpPr>
            <p:cNvPr id="607" name="Shape 607"/>
            <p:cNvSpPr/>
            <p:nvPr/>
          </p:nvSpPr>
          <p:spPr>
            <a:xfrm>
              <a:off x="720868" y="266623"/>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load-balancing and dynamic routing</a:t>
              </a:r>
            </a:p>
          </p:txBody>
        </p:sp>
        <p:pic>
          <p:nvPicPr>
            <p:cNvPr id="608" name="pasted-image.png"/>
            <p:cNvPicPr/>
            <p:nvPr/>
          </p:nvPicPr>
          <p:blipFill>
            <a:blip r:embed="rId5">
              <a:extLst/>
            </a:blip>
            <a:stretch>
              <a:fillRect/>
            </a:stretch>
          </p:blipFill>
          <p:spPr>
            <a:xfrm>
              <a:off x="267585" y="85153"/>
              <a:ext cx="582822" cy="725778"/>
            </a:xfrm>
            <a:prstGeom prst="rect">
              <a:avLst/>
            </a:prstGeom>
            <a:ln w="12700" cap="flat">
              <a:noFill/>
              <a:miter lim="400000"/>
            </a:ln>
            <a:effectLst/>
          </p:spPr>
        </p:pic>
      </p:grpSp>
      <p:grpSp>
        <p:nvGrpSpPr>
          <p:cNvPr id="612" name="Group 612"/>
          <p:cNvGrpSpPr/>
          <p:nvPr/>
        </p:nvGrpSpPr>
        <p:grpSpPr>
          <a:xfrm>
            <a:off x="5783018" y="2607861"/>
            <a:ext cx="3054163" cy="802064"/>
            <a:chOff x="342900" y="-553452"/>
            <a:chExt cx="3054161" cy="802063"/>
          </a:xfrm>
        </p:grpSpPr>
        <p:sp>
          <p:nvSpPr>
            <p:cNvPr id="610" name="Shape 610"/>
            <p:cNvSpPr/>
            <p:nvPr/>
          </p:nvSpPr>
          <p:spPr>
            <a:xfrm>
              <a:off x="342900" y="-465507"/>
              <a:ext cx="3054162" cy="49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 config High Availability</a:t>
              </a:r>
            </a:p>
          </p:txBody>
        </p:sp>
        <p:pic>
          <p:nvPicPr>
            <p:cNvPr id="611" name="pasted-image.png"/>
            <p:cNvPicPr/>
            <p:nvPr/>
          </p:nvPicPr>
          <p:blipFill>
            <a:blip r:embed="rId6">
              <a:extLst/>
            </a:blip>
            <a:stretch>
              <a:fillRect/>
            </a:stretch>
          </p:blipFill>
          <p:spPr>
            <a:xfrm>
              <a:off x="2306092" y="-553453"/>
              <a:ext cx="727205" cy="802064"/>
            </a:xfrm>
            <a:prstGeom prst="rect">
              <a:avLst/>
            </a:prstGeom>
            <a:ln w="12700" cap="flat">
              <a:noFill/>
              <a:miter lim="400000"/>
            </a:ln>
            <a:effectLst/>
          </p:spPr>
        </p:pic>
      </p:grpSp>
      <p:grpSp>
        <p:nvGrpSpPr>
          <p:cNvPr id="615" name="Group 615"/>
          <p:cNvGrpSpPr/>
          <p:nvPr/>
        </p:nvGrpSpPr>
        <p:grpSpPr>
          <a:xfrm>
            <a:off x="5054475" y="2944083"/>
            <a:ext cx="3368248" cy="935021"/>
            <a:chOff x="1989823" y="-47045"/>
            <a:chExt cx="3368246" cy="935020"/>
          </a:xfrm>
        </p:grpSpPr>
        <p:pic>
          <p:nvPicPr>
            <p:cNvPr id="613" name="pasted-image.png"/>
            <p:cNvPicPr/>
            <p:nvPr/>
          </p:nvPicPr>
          <p:blipFill>
            <a:blip r:embed="rId7">
              <a:extLst/>
            </a:blip>
            <a:stretch>
              <a:fillRect/>
            </a:stretch>
          </p:blipFill>
          <p:spPr>
            <a:xfrm>
              <a:off x="1989823" y="-47046"/>
              <a:ext cx="642828" cy="935021"/>
            </a:xfrm>
            <a:prstGeom prst="rect">
              <a:avLst/>
            </a:prstGeom>
            <a:ln w="12700" cap="flat">
              <a:noFill/>
              <a:miter lim="400000"/>
            </a:ln>
            <a:effectLst/>
          </p:spPr>
        </p:pic>
        <p:sp>
          <p:nvSpPr>
            <p:cNvPr id="614" name="Shape 614"/>
            <p:cNvSpPr/>
            <p:nvPr/>
          </p:nvSpPr>
          <p:spPr>
            <a:xfrm>
              <a:off x="2590800" y="342900"/>
              <a:ext cx="2767271"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400">
                  <a:solidFill>
                    <a:srgbClr val="848387"/>
                  </a:solidFill>
                </a:rPr>
                <a:t>Setup APM</a:t>
              </a:r>
            </a:p>
          </p:txBody>
        </p:sp>
      </p:grpSp>
      <p:grpSp>
        <p:nvGrpSpPr>
          <p:cNvPr id="618" name="Group 618"/>
          <p:cNvGrpSpPr/>
          <p:nvPr/>
        </p:nvGrpSpPr>
        <p:grpSpPr>
          <a:xfrm>
            <a:off x="5666399" y="3716283"/>
            <a:ext cx="2211829" cy="915352"/>
            <a:chOff x="0" y="197334"/>
            <a:chExt cx="2211828" cy="915350"/>
          </a:xfrm>
        </p:grpSpPr>
        <p:sp>
          <p:nvSpPr>
            <p:cNvPr id="616" name="Shape 616"/>
            <p:cNvSpPr/>
            <p:nvPr/>
          </p:nvSpPr>
          <p:spPr>
            <a:xfrm>
              <a:off x="0" y="393390"/>
              <a:ext cx="2133462"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500">
                  <a:solidFill>
                    <a:srgbClr val="848387"/>
                  </a:solidFill>
                </a:rPr>
                <a:t>Setup log streaming</a:t>
              </a:r>
            </a:p>
          </p:txBody>
        </p:sp>
        <p:pic>
          <p:nvPicPr>
            <p:cNvPr id="617" name="pasted-image.png"/>
            <p:cNvPicPr/>
            <p:nvPr/>
          </p:nvPicPr>
          <p:blipFill>
            <a:blip r:embed="rId8">
              <a:extLst/>
            </a:blip>
            <a:stretch>
              <a:fillRect/>
            </a:stretch>
          </p:blipFill>
          <p:spPr>
            <a:xfrm>
              <a:off x="1525315" y="197334"/>
              <a:ext cx="686514" cy="915352"/>
            </a:xfrm>
            <a:prstGeom prst="rect">
              <a:avLst/>
            </a:prstGeom>
            <a:ln w="12700" cap="flat">
              <a:noFill/>
              <a:miter lim="400000"/>
            </a:ln>
            <a:effectLst/>
          </p:spPr>
        </p:pic>
      </p:grpSp>
      <p:sp>
        <p:nvSpPr>
          <p:cNvPr id="619" name="Shape 619"/>
          <p:cNvSpPr/>
          <p:nvPr/>
        </p:nvSpPr>
        <p:spPr>
          <a:xfrm>
            <a:off x="340881" y="987055"/>
            <a:ext cx="1602989"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Deploy to dev</a:t>
            </a:r>
          </a:p>
        </p:txBody>
      </p:sp>
      <p:sp>
        <p:nvSpPr>
          <p:cNvPr id="620" name="Shape 620"/>
          <p:cNvSpPr/>
          <p:nvPr/>
        </p:nvSpPr>
        <p:spPr>
          <a:xfrm>
            <a:off x="4546874" y="66994"/>
            <a:ext cx="4450880" cy="4547688"/>
          </a:xfrm>
          <a:prstGeom prst="roundRect">
            <a:avLst>
              <a:gd name="adj" fmla="val 5468"/>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21" name="Shape 621"/>
          <p:cNvSpPr/>
          <p:nvPr/>
        </p:nvSpPr>
        <p:spPr>
          <a:xfrm rot="21505997">
            <a:off x="2254203" y="443948"/>
            <a:ext cx="1835260" cy="3752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Deploy to Test</a:t>
            </a:r>
          </a:p>
        </p:txBody>
      </p:sp>
      <p:sp>
        <p:nvSpPr>
          <p:cNvPr id="622" name="Shape 622"/>
          <p:cNvSpPr/>
          <p:nvPr/>
        </p:nvSpPr>
        <p:spPr>
          <a:xfrm rot="21593395">
            <a:off x="1597222" y="2065259"/>
            <a:ext cx="1793284"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Deploy to QA</a:t>
            </a:r>
          </a:p>
        </p:txBody>
      </p:sp>
      <p:sp>
        <p:nvSpPr>
          <p:cNvPr id="623" name="Shape 623"/>
          <p:cNvSpPr/>
          <p:nvPr/>
        </p:nvSpPr>
        <p:spPr>
          <a:xfrm rot="21300000">
            <a:off x="1772109" y="3301619"/>
            <a:ext cx="2799448" cy="3629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Promote to production</a:t>
            </a:r>
          </a:p>
        </p:txBody>
      </p:sp>
      <p:sp>
        <p:nvSpPr>
          <p:cNvPr id="624" name="Shape 624"/>
          <p:cNvSpPr/>
          <p:nvPr/>
        </p:nvSpPr>
        <p:spPr>
          <a:xfrm rot="21167637">
            <a:off x="2112852" y="1309791"/>
            <a:ext cx="1253256"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4D4D4D"/>
                </a:solidFill>
                <a:uFill>
                  <a:solidFill>
                    <a:srgbClr val="4D4D4D"/>
                  </a:solidFill>
                </a:uFill>
              </a:rPr>
              <a:t>Scale up</a:t>
            </a:r>
          </a:p>
        </p:txBody>
      </p:sp>
      <p:sp>
        <p:nvSpPr>
          <p:cNvPr id="625" name="Shape 625"/>
          <p:cNvSpPr/>
          <p:nvPr/>
        </p:nvSpPr>
        <p:spPr>
          <a:xfrm rot="21180000">
            <a:off x="629690" y="1752675"/>
            <a:ext cx="1611760" cy="387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Update app</a:t>
            </a:r>
          </a:p>
        </p:txBody>
      </p:sp>
      <p:sp>
        <p:nvSpPr>
          <p:cNvPr id="626" name="Shape 626"/>
          <p:cNvSpPr/>
          <p:nvPr/>
        </p:nvSpPr>
        <p:spPr>
          <a:xfrm rot="420000">
            <a:off x="2582630" y="4078075"/>
            <a:ext cx="1501513"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Scale down</a:t>
            </a:r>
          </a:p>
        </p:txBody>
      </p:sp>
      <p:sp>
        <p:nvSpPr>
          <p:cNvPr id="627" name="Shape 627"/>
          <p:cNvSpPr/>
          <p:nvPr/>
        </p:nvSpPr>
        <p:spPr>
          <a:xfrm rot="420000">
            <a:off x="2313190" y="1016541"/>
            <a:ext cx="1304551"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Redeploy</a:t>
            </a:r>
          </a:p>
        </p:txBody>
      </p:sp>
      <p:sp>
        <p:nvSpPr>
          <p:cNvPr id="628" name="Shape 628"/>
          <p:cNvSpPr/>
          <p:nvPr/>
        </p:nvSpPr>
        <p:spPr>
          <a:xfrm rot="240000">
            <a:off x="2575469" y="2718291"/>
            <a:ext cx="1742962"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Unbind service</a:t>
            </a:r>
          </a:p>
        </p:txBody>
      </p:sp>
      <p:sp>
        <p:nvSpPr>
          <p:cNvPr id="629" name="Shape 629"/>
          <p:cNvSpPr/>
          <p:nvPr/>
        </p:nvSpPr>
        <p:spPr>
          <a:xfrm rot="20868160">
            <a:off x="2594499" y="1614460"/>
            <a:ext cx="1614746" cy="3752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4D4D4D"/>
                </a:solidFill>
                <a:uFill>
                  <a:solidFill>
                    <a:srgbClr val="4D4D4D"/>
                  </a:solidFill>
                </a:uFill>
              </a:rPr>
              <a:t>Bind service</a:t>
            </a:r>
          </a:p>
        </p:txBody>
      </p:sp>
      <p:sp>
        <p:nvSpPr>
          <p:cNvPr id="630" name="Shape 630"/>
          <p:cNvSpPr/>
          <p:nvPr/>
        </p:nvSpPr>
        <p:spPr>
          <a:xfrm rot="420000">
            <a:off x="253469" y="205265"/>
            <a:ext cx="1727260" cy="36294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4D4D4D"/>
                </a:solidFill>
                <a:uFill>
                  <a:solidFill>
                    <a:srgbClr val="4D4D4D"/>
                  </a:solidFill>
                </a:uFill>
              </a:rPr>
              <a:t>Restart server</a:t>
            </a:r>
          </a:p>
        </p:txBody>
      </p:sp>
      <p:sp>
        <p:nvSpPr>
          <p:cNvPr id="631" name="Shape 631"/>
          <p:cNvSpPr/>
          <p:nvPr/>
        </p:nvSpPr>
        <p:spPr>
          <a:xfrm rot="240000">
            <a:off x="2100343" y="2896677"/>
            <a:ext cx="1577427"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route</a:t>
            </a:r>
          </a:p>
        </p:txBody>
      </p:sp>
      <p:pic>
        <p:nvPicPr>
          <p:cNvPr id="632" name="pasted-image.png"/>
          <p:cNvPicPr/>
          <p:nvPr/>
        </p:nvPicPr>
        <p:blipFill>
          <a:blip r:embed="rId9">
            <a:extLst/>
          </a:blip>
          <a:stretch>
            <a:fillRect/>
          </a:stretch>
        </p:blipFill>
        <p:spPr>
          <a:xfrm>
            <a:off x="4837883" y="543285"/>
            <a:ext cx="2166406" cy="4332811"/>
          </a:xfrm>
          <a:prstGeom prst="rect">
            <a:avLst/>
          </a:prstGeom>
          <a:ln w="12700">
            <a:miter lim="400000"/>
          </a:ln>
        </p:spPr>
      </p:pic>
      <p:pic>
        <p:nvPicPr>
          <p:cNvPr id="633" name="pasted-image.png"/>
          <p:cNvPicPr/>
          <p:nvPr/>
        </p:nvPicPr>
        <p:blipFill>
          <a:blip r:embed="rId10">
            <a:extLst/>
          </a:blip>
          <a:stretch>
            <a:fillRect/>
          </a:stretch>
        </p:blipFill>
        <p:spPr>
          <a:xfrm>
            <a:off x="6588678" y="2035792"/>
            <a:ext cx="2166406" cy="2502199"/>
          </a:xfrm>
          <a:prstGeom prst="rect">
            <a:avLst/>
          </a:prstGeom>
          <a:ln w="12700">
            <a:miter lim="400000"/>
          </a:ln>
        </p:spPr>
      </p:pic>
      <p:sp>
        <p:nvSpPr>
          <p:cNvPr id="634" name="Shape 634"/>
          <p:cNvSpPr/>
          <p:nvPr/>
        </p:nvSpPr>
        <p:spPr>
          <a:xfrm rot="240000">
            <a:off x="296232" y="1340710"/>
            <a:ext cx="1692286"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Scale Platform</a:t>
            </a:r>
          </a:p>
        </p:txBody>
      </p:sp>
      <p:sp>
        <p:nvSpPr>
          <p:cNvPr id="635" name="Shape 635"/>
          <p:cNvSpPr/>
          <p:nvPr/>
        </p:nvSpPr>
        <p:spPr>
          <a:xfrm rot="20103">
            <a:off x="308678" y="614604"/>
            <a:ext cx="1667394"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Create service</a:t>
            </a:r>
          </a:p>
        </p:txBody>
      </p:sp>
      <p:sp>
        <p:nvSpPr>
          <p:cNvPr id="636" name="Shape 636"/>
          <p:cNvSpPr/>
          <p:nvPr/>
        </p:nvSpPr>
        <p:spPr>
          <a:xfrm rot="20103">
            <a:off x="1398339" y="4271799"/>
            <a:ext cx="1289669"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Delete App</a:t>
            </a:r>
          </a:p>
        </p:txBody>
      </p:sp>
      <p:sp>
        <p:nvSpPr>
          <p:cNvPr id="637" name="Shape 637"/>
          <p:cNvSpPr/>
          <p:nvPr/>
        </p:nvSpPr>
        <p:spPr>
          <a:xfrm rot="21557452">
            <a:off x="1566794" y="6858"/>
            <a:ext cx="2644525"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Blue-green deployment</a:t>
            </a:r>
          </a:p>
        </p:txBody>
      </p:sp>
      <p:sp>
        <p:nvSpPr>
          <p:cNvPr id="638" name="Shape 638"/>
          <p:cNvSpPr/>
          <p:nvPr/>
        </p:nvSpPr>
        <p:spPr>
          <a:xfrm rot="20962820">
            <a:off x="2888276" y="3659767"/>
            <a:ext cx="1526975"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Check logs</a:t>
            </a:r>
          </a:p>
        </p:txBody>
      </p:sp>
      <p:sp>
        <p:nvSpPr>
          <p:cNvPr id="639" name="Shape 639"/>
          <p:cNvSpPr/>
          <p:nvPr/>
        </p:nvSpPr>
        <p:spPr>
          <a:xfrm rot="20962820">
            <a:off x="1732234" y="3598769"/>
            <a:ext cx="206115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4D4D4D"/>
                </a:solidFill>
                <a:uFill>
                  <a:solidFill>
                    <a:srgbClr val="4D4D4D"/>
                  </a:solidFill>
                </a:uFill>
              </a:rPr>
              <a:t>Escale memory</a:t>
            </a:r>
          </a:p>
        </p:txBody>
      </p:sp>
      <p:sp>
        <p:nvSpPr>
          <p:cNvPr id="640" name="Shape 640"/>
          <p:cNvSpPr/>
          <p:nvPr/>
        </p:nvSpPr>
        <p:spPr>
          <a:xfrm rot="21122439">
            <a:off x="2283981" y="2326913"/>
            <a:ext cx="2098810" cy="3506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Update app server</a:t>
            </a:r>
          </a:p>
        </p:txBody>
      </p:sp>
      <p:sp>
        <p:nvSpPr>
          <p:cNvPr id="641" name="Shape 641"/>
          <p:cNvSpPr/>
          <p:nvPr/>
        </p:nvSpPr>
        <p:spPr>
          <a:xfrm rot="565034">
            <a:off x="2748591" y="869709"/>
            <a:ext cx="1463240"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Change JDK</a:t>
            </a:r>
          </a:p>
        </p:txBody>
      </p:sp>
      <p:sp>
        <p:nvSpPr>
          <p:cNvPr id="642" name="Shape 642"/>
          <p:cNvSpPr/>
          <p:nvPr/>
        </p:nvSpPr>
        <p:spPr>
          <a:xfrm rot="21148612">
            <a:off x="2118696" y="208723"/>
            <a:ext cx="1501303" cy="3506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4D4D4D"/>
                </a:solidFill>
                <a:uFill>
                  <a:solidFill>
                    <a:srgbClr val="4D4D4D"/>
                  </a:solidFill>
                </a:uFill>
              </a:rPr>
              <a:t>Upgrade app</a:t>
            </a:r>
          </a:p>
        </p:txBody>
      </p:sp>
      <p:sp>
        <p:nvSpPr>
          <p:cNvPr id="643" name="Shape 643"/>
          <p:cNvSpPr/>
          <p:nvPr/>
        </p:nvSpPr>
        <p:spPr>
          <a:xfrm>
            <a:off x="146246" y="66994"/>
            <a:ext cx="8851508" cy="4547688"/>
          </a:xfrm>
          <a:prstGeom prst="roundRect">
            <a:avLst>
              <a:gd name="adj" fmla="val 5352"/>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644" name="pasted-image.png"/>
          <p:cNvPicPr/>
          <p:nvPr/>
        </p:nvPicPr>
        <p:blipFill>
          <a:blip r:embed="rId11">
            <a:extLst/>
          </a:blip>
          <a:stretch>
            <a:fillRect/>
          </a:stretch>
        </p:blipFill>
        <p:spPr>
          <a:xfrm>
            <a:off x="1630965" y="220369"/>
            <a:ext cx="5882070" cy="4039023"/>
          </a:xfrm>
          <a:prstGeom prst="rect">
            <a:avLst/>
          </a:prstGeom>
          <a:ln w="12700">
            <a:miter lim="400000"/>
          </a:ln>
        </p:spPr>
      </p:pic>
    </p:spTree>
    <p:extLst>
      <p:ext uri="{BB962C8B-B14F-4D97-AF65-F5344CB8AC3E}">
        <p14:creationId xmlns:p14="http://schemas.microsoft.com/office/powerpoint/2010/main" val="3009233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
                                  </p:stCondLst>
                                  <p:iterate>
                                    <p:tmAbs val="0"/>
                                  </p:iterate>
                                  <p:childTnLst>
                                    <p:set>
                                      <p:cBhvr>
                                        <p:cTn id="6" fill="hold"/>
                                        <p:tgtEl>
                                          <p:spTgt spid="644"/>
                                        </p:tgtEl>
                                        <p:attrNameLst>
                                          <p:attrName>style.visibility</p:attrName>
                                        </p:attrNameLst>
                                      </p:cBhvr>
                                      <p:to>
                                        <p:strVal val="visible"/>
                                      </p:to>
                                    </p:set>
                                    <p:anim calcmode="lin" valueType="num">
                                      <p:cBhvr>
                                        <p:cTn id="7" dur="750" fill="hold"/>
                                        <p:tgtEl>
                                          <p:spTgt spid="644"/>
                                        </p:tgtEl>
                                        <p:attrNameLst>
                                          <p:attrName>ppt_x</p:attrName>
                                        </p:attrNameLst>
                                      </p:cBhvr>
                                      <p:tavLst>
                                        <p:tav tm="0">
                                          <p:val>
                                            <p:strVal val="#ppt_x"/>
                                          </p:val>
                                        </p:tav>
                                        <p:tav tm="100000">
                                          <p:val>
                                            <p:strVal val="#ppt_x"/>
                                          </p:val>
                                        </p:tav>
                                      </p:tavLst>
                                    </p:anim>
                                    <p:anim calcmode="lin" valueType="num">
                                      <p:cBhvr>
                                        <p:cTn id="8" dur="750" fill="hold"/>
                                        <p:tgtEl>
                                          <p:spTgt spid="6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49</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4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10804469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p:nvPr/>
        </p:nvSpPr>
        <p:spPr>
          <a:xfrm>
            <a:off x="4908744" y="1054667"/>
            <a:ext cx="3941203" cy="3260534"/>
          </a:xfrm>
          <a:prstGeom prst="roundRect">
            <a:avLst>
              <a:gd name="adj" fmla="val 5375"/>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56" name="Shape 656"/>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657" name="Shape 65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50</a:t>
            </a:fld>
            <a:endParaRPr sz="800">
              <a:solidFill>
                <a:srgbClr val="808080"/>
              </a:solidFill>
              <a:uFill>
                <a:solidFill>
                  <a:srgbClr val="808080"/>
                </a:solidFill>
              </a:uFill>
            </a:endParaRPr>
          </a:p>
        </p:txBody>
      </p:sp>
      <p:pic>
        <p:nvPicPr>
          <p:cNvPr id="65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59" name="Picture 658"/>
          <p:cNvPicPr/>
          <p:nvPr/>
        </p:nvPicPr>
        <p:blipFill>
          <a:blip r:embed="rId3">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60" name="Shape 66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sp>
        <p:nvSpPr>
          <p:cNvPr id="661"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pic>
        <p:nvPicPr>
          <p:cNvPr id="662"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grpSp>
        <p:nvGrpSpPr>
          <p:cNvPr id="665" name="Group 665"/>
          <p:cNvGrpSpPr/>
          <p:nvPr/>
        </p:nvGrpSpPr>
        <p:grpSpPr>
          <a:xfrm>
            <a:off x="2060422" y="7232370"/>
            <a:ext cx="2840288" cy="1607438"/>
            <a:chOff x="-53881" y="-53881"/>
            <a:chExt cx="2840287" cy="1607436"/>
          </a:xfrm>
        </p:grpSpPr>
        <p:sp>
          <p:nvSpPr>
            <p:cNvPr id="664" name="Shape 664"/>
            <p:cNvSpPr/>
            <p:nvPr/>
          </p:nvSpPr>
          <p:spPr>
            <a:xfrm>
              <a:off x="0" y="0"/>
              <a:ext cx="2732525" cy="1499674"/>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2800">
                  <a:solidFill>
                    <a:srgbClr val="000000"/>
                  </a:solidFill>
                  <a:uFillTx/>
                  <a:latin typeface="Helvetica Neue Light"/>
                  <a:ea typeface="Helvetica Neue Light"/>
                  <a:cs typeface="Helvetica Neue Light"/>
                  <a:sym typeface="Helvetica Neue Light"/>
                </a:defRPr>
              </a:lvl1pPr>
            </a:lstStyle>
            <a:p>
              <a:pPr lvl="0">
                <a:defRPr sz="1800"/>
              </a:pPr>
              <a:r>
                <a:rPr sz="2800"/>
                <a:t>Router</a:t>
              </a:r>
            </a:p>
          </p:txBody>
        </p:sp>
        <p:pic>
          <p:nvPicPr>
            <p:cNvPr id="663" name="Picture 662"/>
            <p:cNvPicPr/>
            <p:nvPr/>
          </p:nvPicPr>
          <p:blipFill>
            <a:blip r:embed="rId5">
              <a:extLst/>
            </a:blip>
            <a:stretch>
              <a:fillRect/>
            </a:stretch>
          </p:blipFill>
          <p:spPr>
            <a:xfrm>
              <a:off x="-53882" y="-53882"/>
              <a:ext cx="2840288" cy="1607438"/>
            </a:xfrm>
            <a:prstGeom prst="rect">
              <a:avLst/>
            </a:prstGeom>
            <a:effectLst/>
          </p:spPr>
        </p:pic>
      </p:grpSp>
      <p:grpSp>
        <p:nvGrpSpPr>
          <p:cNvPr id="668" name="Group 668"/>
          <p:cNvGrpSpPr/>
          <p:nvPr/>
        </p:nvGrpSpPr>
        <p:grpSpPr>
          <a:xfrm>
            <a:off x="5164034" y="1176405"/>
            <a:ext cx="1103326" cy="675417"/>
            <a:chOff x="-53881" y="-53881"/>
            <a:chExt cx="1103324" cy="675415"/>
          </a:xfrm>
        </p:grpSpPr>
        <p:sp>
          <p:nvSpPr>
            <p:cNvPr id="667"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666" name="Picture 665"/>
            <p:cNvPicPr/>
            <p:nvPr/>
          </p:nvPicPr>
          <p:blipFill>
            <a:blip r:embed="rId6">
              <a:extLst/>
            </a:blip>
            <a:stretch>
              <a:fillRect/>
            </a:stretch>
          </p:blipFill>
          <p:spPr>
            <a:xfrm>
              <a:off x="-53882" y="-53882"/>
              <a:ext cx="1103325" cy="675417"/>
            </a:xfrm>
            <a:prstGeom prst="rect">
              <a:avLst/>
            </a:prstGeom>
            <a:effectLst/>
          </p:spPr>
        </p:pic>
      </p:grpSp>
      <p:grpSp>
        <p:nvGrpSpPr>
          <p:cNvPr id="671" name="Group 671"/>
          <p:cNvGrpSpPr/>
          <p:nvPr/>
        </p:nvGrpSpPr>
        <p:grpSpPr>
          <a:xfrm>
            <a:off x="6630772" y="1176405"/>
            <a:ext cx="1209445" cy="675417"/>
            <a:chOff x="-53881" y="-53881"/>
            <a:chExt cx="1209444" cy="675415"/>
          </a:xfrm>
        </p:grpSpPr>
        <p:sp>
          <p:nvSpPr>
            <p:cNvPr id="670"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sz="1200"/>
                <a:t>Health Manager</a:t>
              </a:r>
            </a:p>
          </p:txBody>
        </p:sp>
        <p:pic>
          <p:nvPicPr>
            <p:cNvPr id="669" name="Picture 668"/>
            <p:cNvPicPr/>
            <p:nvPr/>
          </p:nvPicPr>
          <p:blipFill>
            <a:blip r:embed="rId7">
              <a:extLst/>
            </a:blip>
            <a:stretch>
              <a:fillRect/>
            </a:stretch>
          </p:blipFill>
          <p:spPr>
            <a:xfrm>
              <a:off x="-53882" y="-53882"/>
              <a:ext cx="1209445" cy="675417"/>
            </a:xfrm>
            <a:prstGeom prst="rect">
              <a:avLst/>
            </a:prstGeom>
            <a:effectLst/>
          </p:spPr>
        </p:pic>
      </p:grpSp>
      <p:grpSp>
        <p:nvGrpSpPr>
          <p:cNvPr id="674" name="Group 674"/>
          <p:cNvGrpSpPr/>
          <p:nvPr/>
        </p:nvGrpSpPr>
        <p:grpSpPr>
          <a:xfrm>
            <a:off x="5193137" y="2493874"/>
            <a:ext cx="1314143" cy="675416"/>
            <a:chOff x="-53881" y="-53881"/>
            <a:chExt cx="1314142" cy="675415"/>
          </a:xfrm>
        </p:grpSpPr>
        <p:sp>
          <p:nvSpPr>
            <p:cNvPr id="673"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200">
                  <a:latin typeface="Helvetica Neue Light"/>
                  <a:ea typeface="Helvetica Neue Light"/>
                  <a:cs typeface="Helvetica Neue Light"/>
                  <a:sym typeface="Helvetica Neue Light"/>
                </a:rPr>
                <a:t>NATS</a:t>
              </a:r>
            </a:p>
            <a:p>
              <a:pPr lvl="0" algn="ctr" defTabSz="825500">
                <a:defRPr>
                  <a:solidFill>
                    <a:srgbClr val="000000"/>
                  </a:solidFill>
                  <a:uFillTx/>
                </a:defRPr>
              </a:pPr>
              <a:r>
                <a:rPr sz="1200">
                  <a:latin typeface="Helvetica Neue Thin"/>
                  <a:ea typeface="Helvetica Neue Thin"/>
                  <a:cs typeface="Helvetica Neue Thin"/>
                  <a:sym typeface="Helvetica Neue Thin"/>
                </a:rPr>
                <a:t>(message bus)</a:t>
              </a:r>
            </a:p>
          </p:txBody>
        </p:sp>
        <p:pic>
          <p:nvPicPr>
            <p:cNvPr id="672" name="Picture 671"/>
            <p:cNvPicPr/>
            <p:nvPr/>
          </p:nvPicPr>
          <p:blipFill>
            <a:blip r:embed="rId8">
              <a:extLst/>
            </a:blip>
            <a:stretch>
              <a:fillRect/>
            </a:stretch>
          </p:blipFill>
          <p:spPr>
            <a:xfrm>
              <a:off x="-53882" y="-53882"/>
              <a:ext cx="1314143" cy="675417"/>
            </a:xfrm>
            <a:prstGeom prst="rect">
              <a:avLst/>
            </a:prstGeom>
            <a:effectLst/>
          </p:spPr>
        </p:pic>
      </p:grpSp>
      <p:pic>
        <p:nvPicPr>
          <p:cNvPr id="733" name="Picture 732"/>
          <p:cNvPicPr/>
          <p:nvPr/>
        </p:nvPicPr>
        <p:blipFill>
          <a:blip r:embed="rId9">
            <a:extLst/>
          </a:blip>
          <a:stretch>
            <a:fillRect/>
          </a:stretch>
        </p:blipFill>
        <p:spPr>
          <a:xfrm>
            <a:off x="5614563" y="1799228"/>
            <a:ext cx="335494" cy="746214"/>
          </a:xfrm>
          <a:prstGeom prst="rect">
            <a:avLst/>
          </a:prstGeom>
        </p:spPr>
      </p:pic>
      <p:pic>
        <p:nvPicPr>
          <p:cNvPr id="735" name="Picture 734"/>
          <p:cNvPicPr/>
          <p:nvPr/>
        </p:nvPicPr>
        <p:blipFill>
          <a:blip r:embed="rId10">
            <a:extLst/>
          </a:blip>
          <a:stretch>
            <a:fillRect/>
          </a:stretch>
        </p:blipFill>
        <p:spPr>
          <a:xfrm>
            <a:off x="5749772" y="3117465"/>
            <a:ext cx="200873" cy="493450"/>
          </a:xfrm>
          <a:prstGeom prst="rect">
            <a:avLst/>
          </a:prstGeom>
        </p:spPr>
      </p:pic>
      <p:grpSp>
        <p:nvGrpSpPr>
          <p:cNvPr id="679" name="Group 679"/>
          <p:cNvGrpSpPr/>
          <p:nvPr/>
        </p:nvGrpSpPr>
        <p:grpSpPr>
          <a:xfrm>
            <a:off x="5184728" y="3559211"/>
            <a:ext cx="1330961" cy="498268"/>
            <a:chOff x="-53881" y="-53881"/>
            <a:chExt cx="1330960" cy="498267"/>
          </a:xfrm>
        </p:grpSpPr>
        <p:sp>
          <p:nvSpPr>
            <p:cNvPr id="678"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sz="1500"/>
                <a:t>Router</a:t>
              </a:r>
            </a:p>
          </p:txBody>
        </p:sp>
        <p:pic>
          <p:nvPicPr>
            <p:cNvPr id="677" name="Picture 676"/>
            <p:cNvPicPr/>
            <p:nvPr/>
          </p:nvPicPr>
          <p:blipFill>
            <a:blip r:embed="rId11">
              <a:extLst/>
            </a:blip>
            <a:stretch>
              <a:fillRect/>
            </a:stretch>
          </p:blipFill>
          <p:spPr>
            <a:xfrm>
              <a:off x="-53882" y="-53882"/>
              <a:ext cx="1330961" cy="498268"/>
            </a:xfrm>
            <a:prstGeom prst="rect">
              <a:avLst/>
            </a:prstGeom>
            <a:effectLst/>
          </p:spPr>
        </p:pic>
      </p:grpSp>
      <p:pic>
        <p:nvPicPr>
          <p:cNvPr id="737" name="Picture 736"/>
          <p:cNvPicPr/>
          <p:nvPr/>
        </p:nvPicPr>
        <p:blipFill>
          <a:blip r:embed="rId12">
            <a:extLst/>
          </a:blip>
          <a:stretch>
            <a:fillRect/>
          </a:stretch>
        </p:blipFill>
        <p:spPr>
          <a:xfrm>
            <a:off x="6455697" y="2793477"/>
            <a:ext cx="1419154" cy="283990"/>
          </a:xfrm>
          <a:prstGeom prst="rect">
            <a:avLst/>
          </a:prstGeom>
        </p:spPr>
      </p:pic>
      <p:grpSp>
        <p:nvGrpSpPr>
          <p:cNvPr id="714" name="Group 714"/>
          <p:cNvGrpSpPr/>
          <p:nvPr/>
        </p:nvGrpSpPr>
        <p:grpSpPr>
          <a:xfrm>
            <a:off x="6934759" y="1857695"/>
            <a:ext cx="1655942" cy="2287393"/>
            <a:chOff x="-53881" y="-53881"/>
            <a:chExt cx="1655940" cy="2287391"/>
          </a:xfrm>
        </p:grpSpPr>
        <p:grpSp>
          <p:nvGrpSpPr>
            <p:cNvPr id="683" name="Group 683"/>
            <p:cNvGrpSpPr/>
            <p:nvPr/>
          </p:nvGrpSpPr>
          <p:grpSpPr>
            <a:xfrm>
              <a:off x="108678" y="-53882"/>
              <a:ext cx="1493382" cy="2092050"/>
              <a:chOff x="-53881" y="-53881"/>
              <a:chExt cx="1493380" cy="2092048"/>
            </a:xfrm>
          </p:grpSpPr>
          <p:sp>
            <p:nvSpPr>
              <p:cNvPr id="682"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1" name="Picture 680"/>
              <p:cNvPicPr/>
              <p:nvPr/>
            </p:nvPicPr>
            <p:blipFill>
              <a:blip r:embed="rId13">
                <a:extLst/>
              </a:blip>
              <a:stretch>
                <a:fillRect/>
              </a:stretch>
            </p:blipFill>
            <p:spPr>
              <a:xfrm>
                <a:off x="-53882" y="-53882"/>
                <a:ext cx="1493381" cy="2092050"/>
              </a:xfrm>
              <a:prstGeom prst="rect">
                <a:avLst/>
              </a:prstGeom>
              <a:effectLst/>
            </p:spPr>
          </p:pic>
        </p:grpSp>
        <p:grpSp>
          <p:nvGrpSpPr>
            <p:cNvPr id="686" name="Group 686"/>
            <p:cNvGrpSpPr/>
            <p:nvPr/>
          </p:nvGrpSpPr>
          <p:grpSpPr>
            <a:xfrm>
              <a:off x="30838" y="41384"/>
              <a:ext cx="1493381" cy="2092050"/>
              <a:chOff x="-53881" y="-53881"/>
              <a:chExt cx="1493380" cy="2092048"/>
            </a:xfrm>
          </p:grpSpPr>
          <p:sp>
            <p:nvSpPr>
              <p:cNvPr id="685"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4" name="Picture 683"/>
              <p:cNvPicPr/>
              <p:nvPr/>
            </p:nvPicPr>
            <p:blipFill>
              <a:blip r:embed="rId13">
                <a:extLst/>
              </a:blip>
              <a:stretch>
                <a:fillRect/>
              </a:stretch>
            </p:blipFill>
            <p:spPr>
              <a:xfrm>
                <a:off x="-53882" y="-53882"/>
                <a:ext cx="1493381" cy="2092050"/>
              </a:xfrm>
              <a:prstGeom prst="rect">
                <a:avLst/>
              </a:prstGeom>
              <a:effectLst/>
            </p:spPr>
          </p:pic>
        </p:grpSp>
        <p:grpSp>
          <p:nvGrpSpPr>
            <p:cNvPr id="689" name="Group 689"/>
            <p:cNvGrpSpPr/>
            <p:nvPr/>
          </p:nvGrpSpPr>
          <p:grpSpPr>
            <a:xfrm>
              <a:off x="-53882" y="141461"/>
              <a:ext cx="1493381" cy="2092050"/>
              <a:chOff x="-53881" y="-53881"/>
              <a:chExt cx="1493380" cy="2092048"/>
            </a:xfrm>
          </p:grpSpPr>
          <p:sp>
            <p:nvSpPr>
              <p:cNvPr id="688"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87" name="Picture 686"/>
              <p:cNvPicPr/>
              <p:nvPr/>
            </p:nvPicPr>
            <p:blipFill>
              <a:blip r:embed="rId13">
                <a:extLst/>
              </a:blip>
              <a:stretch>
                <a:fillRect/>
              </a:stretch>
            </p:blipFill>
            <p:spPr>
              <a:xfrm>
                <a:off x="-53882" y="-53882"/>
                <a:ext cx="1493381" cy="2092050"/>
              </a:xfrm>
              <a:prstGeom prst="rect">
                <a:avLst/>
              </a:prstGeom>
              <a:effectLst/>
            </p:spPr>
          </p:pic>
        </p:grpSp>
        <p:grpSp>
          <p:nvGrpSpPr>
            <p:cNvPr id="692" name="Group 692"/>
            <p:cNvGrpSpPr/>
            <p:nvPr/>
          </p:nvGrpSpPr>
          <p:grpSpPr>
            <a:xfrm>
              <a:off x="104387" y="271952"/>
              <a:ext cx="378981" cy="449307"/>
              <a:chOff x="-53881" y="-53881"/>
              <a:chExt cx="378979" cy="449305"/>
            </a:xfrm>
          </p:grpSpPr>
          <p:sp>
            <p:nvSpPr>
              <p:cNvPr id="691"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0" name="Picture 689"/>
              <p:cNvPicPr/>
              <p:nvPr/>
            </p:nvPicPr>
            <p:blipFill>
              <a:blip r:embed="rId14">
                <a:extLst/>
              </a:blip>
              <a:stretch>
                <a:fillRect/>
              </a:stretch>
            </p:blipFill>
            <p:spPr>
              <a:xfrm>
                <a:off x="-53882" y="-53882"/>
                <a:ext cx="378981" cy="449307"/>
              </a:xfrm>
              <a:prstGeom prst="rect">
                <a:avLst/>
              </a:prstGeom>
              <a:effectLst/>
            </p:spPr>
          </p:pic>
        </p:grpSp>
        <p:grpSp>
          <p:nvGrpSpPr>
            <p:cNvPr id="695" name="Group 695"/>
            <p:cNvGrpSpPr/>
            <p:nvPr/>
          </p:nvGrpSpPr>
          <p:grpSpPr>
            <a:xfrm>
              <a:off x="511838" y="271952"/>
              <a:ext cx="378981" cy="449307"/>
              <a:chOff x="-53881" y="-53881"/>
              <a:chExt cx="378979" cy="449305"/>
            </a:xfrm>
          </p:grpSpPr>
          <p:sp>
            <p:nvSpPr>
              <p:cNvPr id="694"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3" name="Picture 692"/>
              <p:cNvPicPr/>
              <p:nvPr/>
            </p:nvPicPr>
            <p:blipFill>
              <a:blip r:embed="rId14">
                <a:extLst/>
              </a:blip>
              <a:stretch>
                <a:fillRect/>
              </a:stretch>
            </p:blipFill>
            <p:spPr>
              <a:xfrm>
                <a:off x="-53882" y="-53882"/>
                <a:ext cx="378981" cy="449307"/>
              </a:xfrm>
              <a:prstGeom prst="rect">
                <a:avLst/>
              </a:prstGeom>
              <a:effectLst/>
            </p:spPr>
          </p:pic>
        </p:grpSp>
        <p:grpSp>
          <p:nvGrpSpPr>
            <p:cNvPr id="698" name="Group 698"/>
            <p:cNvGrpSpPr/>
            <p:nvPr/>
          </p:nvGrpSpPr>
          <p:grpSpPr>
            <a:xfrm>
              <a:off x="919289" y="271952"/>
              <a:ext cx="378981" cy="449307"/>
              <a:chOff x="-53881" y="-53881"/>
              <a:chExt cx="378979" cy="449305"/>
            </a:xfrm>
          </p:grpSpPr>
          <p:sp>
            <p:nvSpPr>
              <p:cNvPr id="697"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6" name="Picture 695"/>
              <p:cNvPicPr/>
              <p:nvPr/>
            </p:nvPicPr>
            <p:blipFill>
              <a:blip r:embed="rId14">
                <a:extLst/>
              </a:blip>
              <a:stretch>
                <a:fillRect/>
              </a:stretch>
            </p:blipFill>
            <p:spPr>
              <a:xfrm>
                <a:off x="-53882" y="-53882"/>
                <a:ext cx="378981" cy="449307"/>
              </a:xfrm>
              <a:prstGeom prst="rect">
                <a:avLst/>
              </a:prstGeom>
              <a:effectLst/>
            </p:spPr>
          </p:pic>
        </p:grpSp>
        <p:grpSp>
          <p:nvGrpSpPr>
            <p:cNvPr id="701" name="Group 701"/>
            <p:cNvGrpSpPr/>
            <p:nvPr/>
          </p:nvGrpSpPr>
          <p:grpSpPr>
            <a:xfrm>
              <a:off x="104387" y="701103"/>
              <a:ext cx="378981" cy="449307"/>
              <a:chOff x="-53881" y="-53881"/>
              <a:chExt cx="378979" cy="449305"/>
            </a:xfrm>
          </p:grpSpPr>
          <p:sp>
            <p:nvSpPr>
              <p:cNvPr id="700"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9" name="Picture 698"/>
              <p:cNvPicPr/>
              <p:nvPr/>
            </p:nvPicPr>
            <p:blipFill>
              <a:blip r:embed="rId14">
                <a:extLst/>
              </a:blip>
              <a:stretch>
                <a:fillRect/>
              </a:stretch>
            </p:blipFill>
            <p:spPr>
              <a:xfrm>
                <a:off x="-53882" y="-53882"/>
                <a:ext cx="378981" cy="449307"/>
              </a:xfrm>
              <a:prstGeom prst="rect">
                <a:avLst/>
              </a:prstGeom>
              <a:effectLst/>
            </p:spPr>
          </p:pic>
        </p:grpSp>
        <p:grpSp>
          <p:nvGrpSpPr>
            <p:cNvPr id="704" name="Group 704"/>
            <p:cNvGrpSpPr/>
            <p:nvPr/>
          </p:nvGrpSpPr>
          <p:grpSpPr>
            <a:xfrm>
              <a:off x="511838" y="701103"/>
              <a:ext cx="378981" cy="449307"/>
              <a:chOff x="-53881" y="-53881"/>
              <a:chExt cx="378979" cy="449305"/>
            </a:xfrm>
          </p:grpSpPr>
          <p:sp>
            <p:nvSpPr>
              <p:cNvPr id="703"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2" name="Picture 701"/>
              <p:cNvPicPr/>
              <p:nvPr/>
            </p:nvPicPr>
            <p:blipFill>
              <a:blip r:embed="rId14">
                <a:extLst/>
              </a:blip>
              <a:stretch>
                <a:fillRect/>
              </a:stretch>
            </p:blipFill>
            <p:spPr>
              <a:xfrm>
                <a:off x="-53882" y="-53882"/>
                <a:ext cx="378981" cy="449307"/>
              </a:xfrm>
              <a:prstGeom prst="rect">
                <a:avLst/>
              </a:prstGeom>
              <a:effectLst/>
            </p:spPr>
          </p:pic>
        </p:grpSp>
        <p:grpSp>
          <p:nvGrpSpPr>
            <p:cNvPr id="707" name="Group 707"/>
            <p:cNvGrpSpPr/>
            <p:nvPr/>
          </p:nvGrpSpPr>
          <p:grpSpPr>
            <a:xfrm>
              <a:off x="919289" y="701103"/>
              <a:ext cx="378981" cy="449307"/>
              <a:chOff x="-53881" y="-53881"/>
              <a:chExt cx="378979" cy="449305"/>
            </a:xfrm>
          </p:grpSpPr>
          <p:sp>
            <p:nvSpPr>
              <p:cNvPr id="706"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5" name="Picture 704"/>
              <p:cNvPicPr/>
              <p:nvPr/>
            </p:nvPicPr>
            <p:blipFill>
              <a:blip r:embed="rId14">
                <a:extLst/>
              </a:blip>
              <a:stretch>
                <a:fillRect/>
              </a:stretch>
            </p:blipFill>
            <p:spPr>
              <a:xfrm>
                <a:off x="-53882" y="-53882"/>
                <a:ext cx="378981" cy="449307"/>
              </a:xfrm>
              <a:prstGeom prst="rect">
                <a:avLst/>
              </a:prstGeom>
              <a:effectLst/>
            </p:spPr>
          </p:pic>
        </p:grpSp>
        <p:grpSp>
          <p:nvGrpSpPr>
            <p:cNvPr id="710" name="Group 710"/>
            <p:cNvGrpSpPr/>
            <p:nvPr/>
          </p:nvGrpSpPr>
          <p:grpSpPr>
            <a:xfrm>
              <a:off x="104387" y="1140632"/>
              <a:ext cx="378981" cy="449307"/>
              <a:chOff x="-53881" y="-53881"/>
              <a:chExt cx="378979" cy="449305"/>
            </a:xfrm>
          </p:grpSpPr>
          <p:sp>
            <p:nvSpPr>
              <p:cNvPr id="709"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08" name="Picture 707"/>
              <p:cNvPicPr/>
              <p:nvPr/>
            </p:nvPicPr>
            <p:blipFill>
              <a:blip r:embed="rId14">
                <a:extLst/>
              </a:blip>
              <a:stretch>
                <a:fillRect/>
              </a:stretch>
            </p:blipFill>
            <p:spPr>
              <a:xfrm>
                <a:off x="-53882" y="-53882"/>
                <a:ext cx="378981" cy="449307"/>
              </a:xfrm>
              <a:prstGeom prst="rect">
                <a:avLst/>
              </a:prstGeom>
              <a:effectLst/>
            </p:spPr>
          </p:pic>
        </p:grpSp>
        <p:grpSp>
          <p:nvGrpSpPr>
            <p:cNvPr id="713" name="Group 713"/>
            <p:cNvGrpSpPr/>
            <p:nvPr/>
          </p:nvGrpSpPr>
          <p:grpSpPr>
            <a:xfrm>
              <a:off x="511838" y="1140632"/>
              <a:ext cx="378981" cy="449307"/>
              <a:chOff x="-53881" y="-53881"/>
              <a:chExt cx="378979" cy="449305"/>
            </a:xfrm>
          </p:grpSpPr>
          <p:sp>
            <p:nvSpPr>
              <p:cNvPr id="712"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1" name="Picture 710"/>
              <p:cNvPicPr/>
              <p:nvPr/>
            </p:nvPicPr>
            <p:blipFill>
              <a:blip r:embed="rId14">
                <a:extLst/>
              </a:blip>
              <a:stretch>
                <a:fillRect/>
              </a:stretch>
            </p:blipFill>
            <p:spPr>
              <a:xfrm>
                <a:off x="-53882" y="-53882"/>
                <a:ext cx="378981" cy="449307"/>
              </a:xfrm>
              <a:prstGeom prst="rect">
                <a:avLst/>
              </a:prstGeom>
              <a:effectLst/>
            </p:spPr>
          </p:pic>
        </p:grpSp>
      </p:grpSp>
      <p:grpSp>
        <p:nvGrpSpPr>
          <p:cNvPr id="717" name="Group 717"/>
          <p:cNvGrpSpPr/>
          <p:nvPr/>
        </p:nvGrpSpPr>
        <p:grpSpPr>
          <a:xfrm>
            <a:off x="7907930" y="3052210"/>
            <a:ext cx="378981" cy="449306"/>
            <a:chOff x="-53881" y="-53881"/>
            <a:chExt cx="378979" cy="449305"/>
          </a:xfrm>
        </p:grpSpPr>
        <p:sp>
          <p:nvSpPr>
            <p:cNvPr id="716"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5" name="Picture 714"/>
            <p:cNvPicPr/>
            <p:nvPr/>
          </p:nvPicPr>
          <p:blipFill>
            <a:blip r:embed="rId14">
              <a:extLst/>
            </a:blip>
            <a:stretch>
              <a:fillRect/>
            </a:stretch>
          </p:blipFill>
          <p:spPr>
            <a:xfrm>
              <a:off x="-53882" y="-53882"/>
              <a:ext cx="378981" cy="449307"/>
            </a:xfrm>
            <a:prstGeom prst="rect">
              <a:avLst/>
            </a:prstGeom>
            <a:effectLst/>
          </p:spPr>
        </p:pic>
      </p:grpSp>
      <p:grpSp>
        <p:nvGrpSpPr>
          <p:cNvPr id="720" name="Group 720"/>
          <p:cNvGrpSpPr/>
          <p:nvPr/>
        </p:nvGrpSpPr>
        <p:grpSpPr>
          <a:xfrm>
            <a:off x="7093028" y="3509410"/>
            <a:ext cx="378981" cy="449306"/>
            <a:chOff x="-53881" y="-53881"/>
            <a:chExt cx="378979" cy="449305"/>
          </a:xfrm>
        </p:grpSpPr>
        <p:sp>
          <p:nvSpPr>
            <p:cNvPr id="719"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18" name="Picture 717"/>
            <p:cNvPicPr/>
            <p:nvPr/>
          </p:nvPicPr>
          <p:blipFill>
            <a:blip r:embed="rId14">
              <a:extLst/>
            </a:blip>
            <a:stretch>
              <a:fillRect/>
            </a:stretch>
          </p:blipFill>
          <p:spPr>
            <a:xfrm>
              <a:off x="-53882" y="-53882"/>
              <a:ext cx="378981" cy="449307"/>
            </a:xfrm>
            <a:prstGeom prst="rect">
              <a:avLst/>
            </a:prstGeom>
            <a:effectLst/>
          </p:spPr>
        </p:pic>
      </p:grpSp>
      <p:grpSp>
        <p:nvGrpSpPr>
          <p:cNvPr id="723" name="Group 723"/>
          <p:cNvGrpSpPr/>
          <p:nvPr/>
        </p:nvGrpSpPr>
        <p:grpSpPr>
          <a:xfrm>
            <a:off x="7500479" y="3504329"/>
            <a:ext cx="378980" cy="449307"/>
            <a:chOff x="-53881" y="-53881"/>
            <a:chExt cx="378979" cy="449305"/>
          </a:xfrm>
        </p:grpSpPr>
        <p:sp>
          <p:nvSpPr>
            <p:cNvPr id="722"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1" name="Picture 720"/>
            <p:cNvPicPr/>
            <p:nvPr/>
          </p:nvPicPr>
          <p:blipFill>
            <a:blip r:embed="rId14">
              <a:extLst/>
            </a:blip>
            <a:stretch>
              <a:fillRect/>
            </a:stretch>
          </p:blipFill>
          <p:spPr>
            <a:xfrm>
              <a:off x="-53882" y="-53882"/>
              <a:ext cx="378981" cy="449307"/>
            </a:xfrm>
            <a:prstGeom prst="rect">
              <a:avLst/>
            </a:prstGeom>
            <a:effectLst/>
          </p:spPr>
        </p:pic>
      </p:grpSp>
      <p:grpSp>
        <p:nvGrpSpPr>
          <p:cNvPr id="726" name="Group 726"/>
          <p:cNvGrpSpPr/>
          <p:nvPr/>
        </p:nvGrpSpPr>
        <p:grpSpPr>
          <a:xfrm>
            <a:off x="7907930" y="3504329"/>
            <a:ext cx="378981" cy="449307"/>
            <a:chOff x="-53881" y="-53881"/>
            <a:chExt cx="378979" cy="449305"/>
          </a:xfrm>
        </p:grpSpPr>
        <p:sp>
          <p:nvSpPr>
            <p:cNvPr id="725"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4" name="Picture 723"/>
            <p:cNvPicPr/>
            <p:nvPr/>
          </p:nvPicPr>
          <p:blipFill>
            <a:blip r:embed="rId14">
              <a:extLst/>
            </a:blip>
            <a:stretch>
              <a:fillRect/>
            </a:stretch>
          </p:blipFill>
          <p:spPr>
            <a:xfrm>
              <a:off x="-53882" y="-53882"/>
              <a:ext cx="378981" cy="449307"/>
            </a:xfrm>
            <a:prstGeom prst="rect">
              <a:avLst/>
            </a:prstGeom>
            <a:effectLst/>
          </p:spPr>
        </p:pic>
      </p:grpSp>
      <p:pic>
        <p:nvPicPr>
          <p:cNvPr id="739" name="Picture 738"/>
          <p:cNvPicPr/>
          <p:nvPr/>
        </p:nvPicPr>
        <p:blipFill>
          <a:blip r:embed="rId15">
            <a:extLst/>
          </a:blip>
          <a:stretch>
            <a:fillRect/>
          </a:stretch>
        </p:blipFill>
        <p:spPr>
          <a:xfrm>
            <a:off x="5983907" y="1799997"/>
            <a:ext cx="718156" cy="745580"/>
          </a:xfrm>
          <a:prstGeom prst="rect">
            <a:avLst/>
          </a:prstGeom>
        </p:spPr>
      </p:pic>
      <p:pic>
        <p:nvPicPr>
          <p:cNvPr id="728" name="pasted-image.png"/>
          <p:cNvPicPr/>
          <p:nvPr/>
        </p:nvPicPr>
        <p:blipFill>
          <a:blip r:embed="rId16">
            <a:extLst/>
          </a:blip>
          <a:stretch>
            <a:fillRect/>
          </a:stretch>
        </p:blipFill>
        <p:spPr>
          <a:xfrm>
            <a:off x="152877" y="2881348"/>
            <a:ext cx="2274888" cy="1706166"/>
          </a:xfrm>
          <a:prstGeom prst="rect">
            <a:avLst/>
          </a:prstGeom>
          <a:ln w="12700">
            <a:miter lim="400000"/>
          </a:ln>
        </p:spPr>
      </p:pic>
      <p:sp>
        <p:nvSpPr>
          <p:cNvPr id="729"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30" name="Picture 729"/>
          <p:cNvPicPr/>
          <p:nvPr/>
        </p:nvPicPr>
        <p:blipFill>
          <a:blip r:embed="rId17">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31" name="chrome.png"/>
          <p:cNvPicPr/>
          <p:nvPr/>
        </p:nvPicPr>
        <p:blipFill>
          <a:blip r:embed="rId18">
            <a:extLst/>
          </a:blip>
          <a:stretch>
            <a:fillRect/>
          </a:stretch>
        </p:blipFill>
        <p:spPr>
          <a:xfrm>
            <a:off x="2144578" y="3297828"/>
            <a:ext cx="409226" cy="409226"/>
          </a:xfrm>
          <a:prstGeom prst="rect">
            <a:avLst/>
          </a:prstGeom>
          <a:ln w="12700">
            <a:miter lim="400000"/>
          </a:ln>
        </p:spPr>
      </p:pic>
      <p:sp>
        <p:nvSpPr>
          <p:cNvPr id="732" name="Shape 732"/>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Pivotal CF way</a:t>
            </a:r>
          </a:p>
        </p:txBody>
      </p:sp>
    </p:spTree>
    <p:extLst>
      <p:ext uri="{BB962C8B-B14F-4D97-AF65-F5344CB8AC3E}">
        <p14:creationId xmlns:p14="http://schemas.microsoft.com/office/powerpoint/2010/main" val="40731549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661"/>
                                        </p:tgtEl>
                                        <p:attrNameLst>
                                          <p:attrName>style.visibility</p:attrName>
                                        </p:attrNameLst>
                                      </p:cBhvr>
                                      <p:to>
                                        <p:strVal val="visible"/>
                                      </p:to>
                                    </p:set>
                                  </p:childTnLst>
                                </p:cTn>
                              </p:par>
                            </p:childTnLst>
                          </p:cTn>
                        </p:par>
                        <p:par>
                          <p:cTn id="7" fill="hold">
                            <p:stCondLst>
                              <p:cond delay="0"/>
                            </p:stCondLst>
                            <p:childTnLst>
                              <p:par>
                                <p:cTn id="8" presetID="23" presetClass="entr" presetSubtype="16" fill="hold" grpId="0" nodeType="afterEffect">
                                  <p:stCondLst>
                                    <p:cond delay="300"/>
                                  </p:stCondLst>
                                  <p:iterate>
                                    <p:tmAbs val="0"/>
                                  </p:iterate>
                                  <p:childTnLst>
                                    <p:set>
                                      <p:cBhvr>
                                        <p:cTn id="9" fill="hold"/>
                                        <p:tgtEl>
                                          <p:spTgt spid="717"/>
                                        </p:tgtEl>
                                        <p:attrNameLst>
                                          <p:attrName>style.visibility</p:attrName>
                                        </p:attrNameLst>
                                      </p:cBhvr>
                                      <p:to>
                                        <p:strVal val="visible"/>
                                      </p:to>
                                    </p:set>
                                    <p:anim calcmode="lin" valueType="num">
                                      <p:cBhvr>
                                        <p:cTn id="10" dur="150" fill="hold"/>
                                        <p:tgtEl>
                                          <p:spTgt spid="717"/>
                                        </p:tgtEl>
                                        <p:attrNameLst>
                                          <p:attrName>ppt_w</p:attrName>
                                        </p:attrNameLst>
                                      </p:cBhvr>
                                      <p:tavLst>
                                        <p:tav tm="0">
                                          <p:val>
                                            <p:fltVal val="0"/>
                                          </p:val>
                                        </p:tav>
                                        <p:tav tm="100000">
                                          <p:val>
                                            <p:strVal val="#ppt_w"/>
                                          </p:val>
                                        </p:tav>
                                      </p:tavLst>
                                    </p:anim>
                                    <p:anim calcmode="lin" valueType="num">
                                      <p:cBhvr>
                                        <p:cTn id="11" dur="150" fill="hold"/>
                                        <p:tgtEl>
                                          <p:spTgt spid="717"/>
                                        </p:tgtEl>
                                        <p:attrNameLst>
                                          <p:attrName>ppt_h</p:attrName>
                                        </p:attrNameLst>
                                      </p:cBhvr>
                                      <p:tavLst>
                                        <p:tav tm="0">
                                          <p:val>
                                            <p:fltVal val="0"/>
                                          </p:val>
                                        </p:tav>
                                        <p:tav tm="100000">
                                          <p:val>
                                            <p:strVal val="#ppt_h"/>
                                          </p:val>
                                        </p:tav>
                                      </p:tavLst>
                                    </p:anim>
                                  </p:childTnLst>
                                </p:cTn>
                              </p:par>
                            </p:childTnLst>
                          </p:cTn>
                        </p:par>
                        <p:par>
                          <p:cTn id="12" fill="hold">
                            <p:stCondLst>
                              <p:cond delay="450"/>
                            </p:stCondLst>
                            <p:childTnLst>
                              <p:par>
                                <p:cTn id="13" presetID="23" presetClass="entr" presetSubtype="16" fill="hold" grpId="0" nodeType="afterEffect">
                                  <p:stCondLst>
                                    <p:cond delay="0"/>
                                  </p:stCondLst>
                                  <p:iterate>
                                    <p:tmAbs val="0"/>
                                  </p:iterate>
                                  <p:childTnLst>
                                    <p:set>
                                      <p:cBhvr>
                                        <p:cTn id="14" fill="hold"/>
                                        <p:tgtEl>
                                          <p:spTgt spid="723"/>
                                        </p:tgtEl>
                                        <p:attrNameLst>
                                          <p:attrName>style.visibility</p:attrName>
                                        </p:attrNameLst>
                                      </p:cBhvr>
                                      <p:to>
                                        <p:strVal val="visible"/>
                                      </p:to>
                                    </p:set>
                                    <p:anim calcmode="lin" valueType="num">
                                      <p:cBhvr>
                                        <p:cTn id="15" dur="150" fill="hold"/>
                                        <p:tgtEl>
                                          <p:spTgt spid="723"/>
                                        </p:tgtEl>
                                        <p:attrNameLst>
                                          <p:attrName>ppt_w</p:attrName>
                                        </p:attrNameLst>
                                      </p:cBhvr>
                                      <p:tavLst>
                                        <p:tav tm="0">
                                          <p:val>
                                            <p:fltVal val="0"/>
                                          </p:val>
                                        </p:tav>
                                        <p:tav tm="100000">
                                          <p:val>
                                            <p:strVal val="#ppt_w"/>
                                          </p:val>
                                        </p:tav>
                                      </p:tavLst>
                                    </p:anim>
                                    <p:anim calcmode="lin" valueType="num">
                                      <p:cBhvr>
                                        <p:cTn id="16" dur="150" fill="hold"/>
                                        <p:tgtEl>
                                          <p:spTgt spid="723"/>
                                        </p:tgtEl>
                                        <p:attrNameLst>
                                          <p:attrName>ppt_h</p:attrName>
                                        </p:attrNameLst>
                                      </p:cBhvr>
                                      <p:tavLst>
                                        <p:tav tm="0">
                                          <p:val>
                                            <p:fltVal val="0"/>
                                          </p:val>
                                        </p:tav>
                                        <p:tav tm="100000">
                                          <p:val>
                                            <p:strVal val="#ppt_h"/>
                                          </p:val>
                                        </p:tav>
                                      </p:tavLst>
                                    </p:anim>
                                  </p:childTnLst>
                                </p:cTn>
                              </p:par>
                            </p:childTnLst>
                          </p:cTn>
                        </p:par>
                        <p:par>
                          <p:cTn id="17" fill="hold">
                            <p:stCondLst>
                              <p:cond delay="600"/>
                            </p:stCondLst>
                            <p:childTnLst>
                              <p:par>
                                <p:cTn id="18" presetID="23" presetClass="entr" presetSubtype="16" fill="hold" grpId="0" nodeType="afterEffect">
                                  <p:stCondLst>
                                    <p:cond delay="0"/>
                                  </p:stCondLst>
                                  <p:iterate>
                                    <p:tmAbs val="0"/>
                                  </p:iterate>
                                  <p:childTnLst>
                                    <p:set>
                                      <p:cBhvr>
                                        <p:cTn id="19" fill="hold"/>
                                        <p:tgtEl>
                                          <p:spTgt spid="726"/>
                                        </p:tgtEl>
                                        <p:attrNameLst>
                                          <p:attrName>style.visibility</p:attrName>
                                        </p:attrNameLst>
                                      </p:cBhvr>
                                      <p:to>
                                        <p:strVal val="visible"/>
                                      </p:to>
                                    </p:set>
                                    <p:anim calcmode="lin" valueType="num">
                                      <p:cBhvr>
                                        <p:cTn id="20" dur="150" fill="hold"/>
                                        <p:tgtEl>
                                          <p:spTgt spid="726"/>
                                        </p:tgtEl>
                                        <p:attrNameLst>
                                          <p:attrName>ppt_w</p:attrName>
                                        </p:attrNameLst>
                                      </p:cBhvr>
                                      <p:tavLst>
                                        <p:tav tm="0">
                                          <p:val>
                                            <p:fltVal val="0"/>
                                          </p:val>
                                        </p:tav>
                                        <p:tav tm="100000">
                                          <p:val>
                                            <p:strVal val="#ppt_w"/>
                                          </p:val>
                                        </p:tav>
                                      </p:tavLst>
                                    </p:anim>
                                    <p:anim calcmode="lin" valueType="num">
                                      <p:cBhvr>
                                        <p:cTn id="21" dur="150" fill="hold"/>
                                        <p:tgtEl>
                                          <p:spTgt spid="726"/>
                                        </p:tgtEl>
                                        <p:attrNameLst>
                                          <p:attrName>ppt_h</p:attrName>
                                        </p:attrNameLst>
                                      </p:cBhvr>
                                      <p:tavLst>
                                        <p:tav tm="0">
                                          <p:val>
                                            <p:fltVal val="0"/>
                                          </p:val>
                                        </p:tav>
                                        <p:tav tm="100000">
                                          <p:val>
                                            <p:strVal val="#ppt_h"/>
                                          </p:val>
                                        </p:tav>
                                      </p:tavLst>
                                    </p:anim>
                                  </p:childTnLst>
                                </p:cTn>
                              </p:par>
                            </p:childTnLst>
                          </p:cTn>
                        </p:par>
                        <p:par>
                          <p:cTn id="22" fill="hold">
                            <p:stCondLst>
                              <p:cond delay="750"/>
                            </p:stCondLst>
                            <p:childTnLst>
                              <p:par>
                                <p:cTn id="23" presetID="23" presetClass="entr" presetSubtype="16" fill="hold" grpId="0" nodeType="afterEffect">
                                  <p:stCondLst>
                                    <p:cond delay="0"/>
                                  </p:stCondLst>
                                  <p:iterate>
                                    <p:tmAbs val="0"/>
                                  </p:iterate>
                                  <p:childTnLst>
                                    <p:set>
                                      <p:cBhvr>
                                        <p:cTn id="24" fill="hold"/>
                                        <p:tgtEl>
                                          <p:spTgt spid="720"/>
                                        </p:tgtEl>
                                        <p:attrNameLst>
                                          <p:attrName>style.visibility</p:attrName>
                                        </p:attrNameLst>
                                      </p:cBhvr>
                                      <p:to>
                                        <p:strVal val="visible"/>
                                      </p:to>
                                    </p:set>
                                    <p:anim calcmode="lin" valueType="num">
                                      <p:cBhvr>
                                        <p:cTn id="25" dur="150" fill="hold"/>
                                        <p:tgtEl>
                                          <p:spTgt spid="720"/>
                                        </p:tgtEl>
                                        <p:attrNameLst>
                                          <p:attrName>ppt_w</p:attrName>
                                        </p:attrNameLst>
                                      </p:cBhvr>
                                      <p:tavLst>
                                        <p:tav tm="0">
                                          <p:val>
                                            <p:fltVal val="0"/>
                                          </p:val>
                                        </p:tav>
                                        <p:tav tm="100000">
                                          <p:val>
                                            <p:strVal val="#ppt_w"/>
                                          </p:val>
                                        </p:tav>
                                      </p:tavLst>
                                    </p:anim>
                                    <p:anim calcmode="lin" valueType="num">
                                      <p:cBhvr>
                                        <p:cTn id="26" dur="150" fill="hold"/>
                                        <p:tgtEl>
                                          <p:spTgt spid="720"/>
                                        </p:tgtEl>
                                        <p:attrNameLst>
                                          <p:attrName>ppt_h</p:attrName>
                                        </p:attrNameLst>
                                      </p:cBhvr>
                                      <p:tavLst>
                                        <p:tav tm="0">
                                          <p:val>
                                            <p:fltVal val="0"/>
                                          </p:val>
                                        </p:tav>
                                        <p:tav tm="100000">
                                          <p:val>
                                            <p:strVal val="#ppt_h"/>
                                          </p:val>
                                        </p:tav>
                                      </p:tavLst>
                                    </p:anim>
                                  </p:childTnLst>
                                </p:cTn>
                              </p:par>
                            </p:childTnLst>
                          </p:cTn>
                        </p:par>
                        <p:par>
                          <p:cTn id="27" fill="hold">
                            <p:stCondLst>
                              <p:cond delay="900"/>
                            </p:stCondLst>
                            <p:childTnLst>
                              <p:par>
                                <p:cTn id="28" presetID="22" presetClass="entr" presetSubtype="2" fill="hold" grpId="0" nodeType="afterEffect">
                                  <p:stCondLst>
                                    <p:cond delay="0"/>
                                  </p:stCondLst>
                                  <p:iterate>
                                    <p:tmAbs val="0"/>
                                  </p:iterate>
                                  <p:childTnLst>
                                    <p:set>
                                      <p:cBhvr>
                                        <p:cTn id="29" fill="hold"/>
                                        <p:tgtEl>
                                          <p:spTgt spid="730"/>
                                        </p:tgtEl>
                                        <p:attrNameLst>
                                          <p:attrName>style.visibility</p:attrName>
                                        </p:attrNameLst>
                                      </p:cBhvr>
                                      <p:to>
                                        <p:strVal val="visible"/>
                                      </p:to>
                                    </p:set>
                                    <p:animEffect transition="in" filter="wipe(right)">
                                      <p:cBhvr>
                                        <p:cTn id="30" dur="1000"/>
                                        <p:tgtEl>
                                          <p:spTgt spid="730"/>
                                        </p:tgtEl>
                                      </p:cBhvr>
                                    </p:animEffect>
                                  </p:childTnLst>
                                </p:cTn>
                              </p:par>
                            </p:childTnLst>
                          </p:cTn>
                        </p:par>
                        <p:par>
                          <p:cTn id="31" fill="hold">
                            <p:stCondLst>
                              <p:cond delay="1900"/>
                            </p:stCondLst>
                            <p:childTnLst>
                              <p:par>
                                <p:cTn id="32" presetID="4" presetClass="entr" presetSubtype="32" fill="hold" grpId="0" nodeType="afterEffect">
                                  <p:stCondLst>
                                    <p:cond delay="0"/>
                                  </p:stCondLst>
                                  <p:iterate>
                                    <p:tmAbs val="0"/>
                                  </p:iterate>
                                  <p:childTnLst>
                                    <p:set>
                                      <p:cBhvr>
                                        <p:cTn id="33" fill="hold"/>
                                        <p:tgtEl>
                                          <p:spTgt spid="728"/>
                                        </p:tgtEl>
                                        <p:attrNameLst>
                                          <p:attrName>style.visibility</p:attrName>
                                        </p:attrNameLst>
                                      </p:cBhvr>
                                      <p:to>
                                        <p:strVal val="visible"/>
                                      </p:to>
                                    </p:set>
                                    <p:animEffect transition="in" filter="box(out)">
                                      <p:cBhvr>
                                        <p:cTn id="34" dur="1000"/>
                                        <p:tgtEl>
                                          <p:spTgt spid="728"/>
                                        </p:tgtEl>
                                      </p:cBhvr>
                                    </p:animEffect>
                                  </p:childTnLst>
                                </p:cTn>
                              </p:par>
                            </p:childTnLst>
                          </p:cTn>
                        </p:par>
                        <p:par>
                          <p:cTn id="35" fill="hold">
                            <p:stCondLst>
                              <p:cond delay="2900"/>
                            </p:stCondLst>
                            <p:childTnLst>
                              <p:par>
                                <p:cTn id="36" presetID="23" presetClass="entr" presetSubtype="16" fill="hold" grpId="0" nodeType="afterEffect">
                                  <p:stCondLst>
                                    <p:cond delay="0"/>
                                  </p:stCondLst>
                                  <p:iterate>
                                    <p:tmAbs val="0"/>
                                  </p:iterate>
                                  <p:childTnLst>
                                    <p:set>
                                      <p:cBhvr>
                                        <p:cTn id="37" fill="hold"/>
                                        <p:tgtEl>
                                          <p:spTgt spid="731"/>
                                        </p:tgtEl>
                                        <p:attrNameLst>
                                          <p:attrName>style.visibility</p:attrName>
                                        </p:attrNameLst>
                                      </p:cBhvr>
                                      <p:to>
                                        <p:strVal val="visible"/>
                                      </p:to>
                                    </p:set>
                                    <p:anim calcmode="lin" valueType="num">
                                      <p:cBhvr>
                                        <p:cTn id="38" dur="500" fill="hold"/>
                                        <p:tgtEl>
                                          <p:spTgt spid="731"/>
                                        </p:tgtEl>
                                        <p:attrNameLst>
                                          <p:attrName>ppt_w</p:attrName>
                                        </p:attrNameLst>
                                      </p:cBhvr>
                                      <p:tavLst>
                                        <p:tav tm="0">
                                          <p:val>
                                            <p:fltVal val="0"/>
                                          </p:val>
                                        </p:tav>
                                        <p:tav tm="100000">
                                          <p:val>
                                            <p:strVal val="#ppt_w"/>
                                          </p:val>
                                        </p:tav>
                                      </p:tavLst>
                                    </p:anim>
                                    <p:anim calcmode="lin" valueType="num">
                                      <p:cBhvr>
                                        <p:cTn id="39" dur="500" fill="hold"/>
                                        <p:tgtEl>
                                          <p:spTgt spid="731"/>
                                        </p:tgtEl>
                                        <p:attrNameLst>
                                          <p:attrName>ppt_h</p:attrName>
                                        </p:attrNameLst>
                                      </p:cBhvr>
                                      <p:tavLst>
                                        <p:tav tm="0">
                                          <p:val>
                                            <p:fltVal val="0"/>
                                          </p:val>
                                        </p:tav>
                                        <p:tav tm="100000">
                                          <p:val>
                                            <p:strVal val="#ppt_h"/>
                                          </p:val>
                                        </p:tav>
                                      </p:tavLst>
                                    </p:anim>
                                  </p:childTnLst>
                                </p:cTn>
                              </p:par>
                            </p:childTnLst>
                          </p:cTn>
                        </p:par>
                        <p:par>
                          <p:cTn id="40" fill="hold">
                            <p:stCondLst>
                              <p:cond delay="3400"/>
                            </p:stCondLst>
                            <p:childTnLst>
                              <p:par>
                                <p:cTn id="41" presetID="1" presetClass="entr" presetSubtype="0" fill="hold" grpId="0" nodeType="afterEffect">
                                  <p:stCondLst>
                                    <p:cond delay="0"/>
                                  </p:stCondLst>
                                  <p:iterate type="lt">
                                    <p:tmAbs val="0"/>
                                  </p:iterate>
                                  <p:childTnLst>
                                    <p:set>
                                      <p:cBhvr>
                                        <p:cTn id="42" fill="hold"/>
                                        <p:tgtEl>
                                          <p:spTgt spid="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1" grpId="0" animBg="1" advAuto="0"/>
      <p:bldP spid="717" grpId="0" animBg="1" advAuto="0"/>
      <p:bldP spid="720" grpId="0" animBg="1" advAuto="0"/>
      <p:bldP spid="723" grpId="0" animBg="1" advAuto="0"/>
      <p:bldP spid="726" grpId="0" animBg="1" advAuto="0"/>
      <p:bldP spid="728" grpId="0" animBg="1" advAuto="0"/>
      <p:bldP spid="729" grpId="0" animBg="1" advAuto="0"/>
      <p:bldP spid="730" grpId="0" animBg="1" advAuto="0"/>
      <p:bldP spid="73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51</a:t>
            </a:fld>
            <a:endParaRPr sz="800">
              <a:solidFill>
                <a:srgbClr val="808080"/>
              </a:solidFill>
              <a:uFill>
                <a:solidFill>
                  <a:srgbClr val="808080"/>
                </a:solidFill>
              </a:uFill>
            </a:endParaRPr>
          </a:p>
        </p:txBody>
      </p:sp>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The operator in the PaaS era</a:t>
            </a: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758" name="Shape 7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52</a:t>
            </a:fld>
            <a:endParaRPr sz="800">
              <a:solidFill>
                <a:srgbClr val="808080"/>
              </a:solidFill>
              <a:uFill>
                <a:solidFill>
                  <a:srgbClr val="808080"/>
                </a:solidFill>
              </a:uFill>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760" name="Shape 760"/>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iterate>
                                    <p:tmAbs val="0"/>
                                  </p:iterate>
                                  <p:childTnLst>
                                    <p:set>
                                      <p:cBhvr>
                                        <p:cTn id="12" fill="hold"/>
                                        <p:tgtEl>
                                          <p:spTgt spid="763"/>
                                        </p:tgtEl>
                                        <p:attrNameLst>
                                          <p:attrName>style.visibility</p:attrName>
                                        </p:attrNameLst>
                                      </p:cBhvr>
                                      <p:to>
                                        <p:strVal val="visible"/>
                                      </p:to>
                                    </p:set>
                                    <p:anim calcmode="lin" valueType="num">
                                      <p:cBhvr>
                                        <p:cTn id="13" dur="400" fill="hold"/>
                                        <p:tgtEl>
                                          <p:spTgt spid="763"/>
                                        </p:tgtEl>
                                        <p:attrNameLst>
                                          <p:attrName>ppt_w</p:attrName>
                                        </p:attrNameLst>
                                      </p:cBhvr>
                                      <p:tavLst>
                                        <p:tav tm="0">
                                          <p:val>
                                            <p:fltVal val="0"/>
                                          </p:val>
                                        </p:tav>
                                        <p:tav tm="100000">
                                          <p:val>
                                            <p:strVal val="#ppt_w"/>
                                          </p:val>
                                        </p:tav>
                                      </p:tavLst>
                                    </p:anim>
                                    <p:anim calcmode="lin" valueType="num">
                                      <p:cBhvr>
                                        <p:cTn id="14" dur="400" fill="hold"/>
                                        <p:tgtEl>
                                          <p:spTgt spid="76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iterate>
                                    <p:tmAbs val="0"/>
                                  </p:iterate>
                                  <p:childTnLst>
                                    <p:set>
                                      <p:cBhvr>
                                        <p:cTn id="18" fill="hold"/>
                                        <p:tgtEl>
                                          <p:spTgt spid="772"/>
                                        </p:tgtEl>
                                        <p:attrNameLst>
                                          <p:attrName>style.visibility</p:attrName>
                                        </p:attrNameLst>
                                      </p:cBhvr>
                                      <p:to>
                                        <p:strVal val="visible"/>
                                      </p:to>
                                    </p:set>
                                    <p:anim calcmode="lin" valueType="num">
                                      <p:cBhvr>
                                        <p:cTn id="19" dur="400" fill="hold"/>
                                        <p:tgtEl>
                                          <p:spTgt spid="772"/>
                                        </p:tgtEl>
                                        <p:attrNameLst>
                                          <p:attrName>ppt_w</p:attrName>
                                        </p:attrNameLst>
                                      </p:cBhvr>
                                      <p:tavLst>
                                        <p:tav tm="0">
                                          <p:val>
                                            <p:fltVal val="0"/>
                                          </p:val>
                                        </p:tav>
                                        <p:tav tm="100000">
                                          <p:val>
                                            <p:strVal val="#ppt_w"/>
                                          </p:val>
                                        </p:tav>
                                      </p:tavLst>
                                    </p:anim>
                                    <p:anim calcmode="lin" valueType="num">
                                      <p:cBhvr>
                                        <p:cTn id="20" dur="400" fill="hold"/>
                                        <p:tgtEl>
                                          <p:spTgt spid="772"/>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32" fill="hold" grpId="0" nodeType="clickEffect">
                                  <p:stCondLst>
                                    <p:cond delay="0"/>
                                  </p:stCondLst>
                                  <p:iterate>
                                    <p:tmAbs val="0"/>
                                  </p:iterate>
                                  <p:childTnLst>
                                    <p:set>
                                      <p:cBhvr>
                                        <p:cTn id="24" fill="hold"/>
                                        <p:tgtEl>
                                          <p:spTgt spid="769"/>
                                        </p:tgtEl>
                                        <p:attrNameLst>
                                          <p:attrName>style.visibility</p:attrName>
                                        </p:attrNameLst>
                                      </p:cBhvr>
                                      <p:to>
                                        <p:strVal val="visible"/>
                                      </p:to>
                                    </p:set>
                                    <p:anim calcmode="lin" valueType="num">
                                      <p:cBhvr>
                                        <p:cTn id="25" dur="400" fill="hold"/>
                                        <p:tgtEl>
                                          <p:spTgt spid="769"/>
                                        </p:tgtEl>
                                        <p:attrNameLst>
                                          <p:attrName>ppt_w</p:attrName>
                                        </p:attrNameLst>
                                      </p:cBhvr>
                                      <p:tavLst>
                                        <p:tav tm="0">
                                          <p:val>
                                            <p:fltVal val="0"/>
                                          </p:val>
                                        </p:tav>
                                        <p:tav tm="100000">
                                          <p:val>
                                            <p:strVal val="#ppt_w"/>
                                          </p:val>
                                        </p:tav>
                                      </p:tavLst>
                                    </p:anim>
                                    <p:anim calcmode="lin" valueType="num">
                                      <p:cBhvr>
                                        <p:cTn id="26" dur="400" fill="hold"/>
                                        <p:tgtEl>
                                          <p:spTgt spid="76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grpId="0" nodeType="clickEffect">
                                  <p:stCondLst>
                                    <p:cond delay="0"/>
                                  </p:stCondLst>
                                  <p:iterate>
                                    <p:tmAbs val="0"/>
                                  </p:iterate>
                                  <p:childTnLst>
                                    <p:set>
                                      <p:cBhvr>
                                        <p:cTn id="30" fill="hold"/>
                                        <p:tgtEl>
                                          <p:spTgt spid="766"/>
                                        </p:tgtEl>
                                        <p:attrNameLst>
                                          <p:attrName>style.visibility</p:attrName>
                                        </p:attrNameLst>
                                      </p:cBhvr>
                                      <p:to>
                                        <p:strVal val="visible"/>
                                      </p:to>
                                    </p:set>
                                    <p:anim calcmode="lin" valueType="num">
                                      <p:cBhvr>
                                        <p:cTn id="31" dur="400" fill="hold"/>
                                        <p:tgtEl>
                                          <p:spTgt spid="766"/>
                                        </p:tgtEl>
                                        <p:attrNameLst>
                                          <p:attrName>ppt_w</p:attrName>
                                        </p:attrNameLst>
                                      </p:cBhvr>
                                      <p:tavLst>
                                        <p:tav tm="0">
                                          <p:val>
                                            <p:fltVal val="0"/>
                                          </p:val>
                                        </p:tav>
                                        <p:tav tm="100000">
                                          <p:val>
                                            <p:strVal val="#ppt_w"/>
                                          </p:val>
                                        </p:tav>
                                      </p:tavLst>
                                    </p:anim>
                                    <p:anim calcmode="lin" valueType="num">
                                      <p:cBhvr>
                                        <p:cTn id="32" dur="400" fill="hold"/>
                                        <p:tgtEl>
                                          <p:spTgt spid="76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iterate>
                                    <p:tmAbs val="0"/>
                                  </p:iterate>
                                  <p:childTnLst>
                                    <p:set>
                                      <p:cBhvr>
                                        <p:cTn id="36" fill="hold"/>
                                        <p:tgtEl>
                                          <p:spTgt spid="778"/>
                                        </p:tgtEl>
                                        <p:attrNameLst>
                                          <p:attrName>style.visibility</p:attrName>
                                        </p:attrNameLst>
                                      </p:cBhvr>
                                      <p:to>
                                        <p:strVal val="visible"/>
                                      </p:to>
                                    </p:set>
                                    <p:anim calcmode="lin" valueType="num">
                                      <p:cBhvr>
                                        <p:cTn id="37" dur="400" fill="hold"/>
                                        <p:tgtEl>
                                          <p:spTgt spid="778"/>
                                        </p:tgtEl>
                                        <p:attrNameLst>
                                          <p:attrName>ppt_w</p:attrName>
                                        </p:attrNameLst>
                                      </p:cBhvr>
                                      <p:tavLst>
                                        <p:tav tm="0">
                                          <p:val>
                                            <p:fltVal val="0"/>
                                          </p:val>
                                        </p:tav>
                                        <p:tav tm="100000">
                                          <p:val>
                                            <p:strVal val="#ppt_w"/>
                                          </p:val>
                                        </p:tav>
                                      </p:tavLst>
                                    </p:anim>
                                    <p:anim calcmode="lin" valueType="num">
                                      <p:cBhvr>
                                        <p:cTn id="38"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Shape 78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53</a:t>
            </a:fld>
            <a:endParaRPr sz="800">
              <a:solidFill>
                <a:srgbClr val="808080"/>
              </a:solidFill>
              <a:uFill>
                <a:solidFill>
                  <a:srgbClr val="808080"/>
                </a:solidFill>
              </a:uFill>
            </a:endParaRPr>
          </a:p>
        </p:txBody>
      </p:sp>
      <p:pic>
        <p:nvPicPr>
          <p:cNvPr id="781" name="pasted-image.png"/>
          <p:cNvPicPr/>
          <p:nvPr/>
        </p:nvPicPr>
        <p:blipFill>
          <a:blip r:embed="rId2">
            <a:extLst/>
          </a:blip>
          <a:stretch>
            <a:fillRect/>
          </a:stretch>
        </p:blipFill>
        <p:spPr>
          <a:xfrm>
            <a:off x="120980" y="1095969"/>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735675" y="558331"/>
            <a:ext cx="4021750" cy="1009149"/>
          </a:xfrm>
          <a:prstGeom prst="rect">
            <a:avLst/>
          </a:prstGeom>
          <a:ln w="12700">
            <a:miter lim="400000"/>
          </a:ln>
        </p:spPr>
      </p:pic>
      <p:sp>
        <p:nvSpPr>
          <p:cNvPr id="783" name="Shape 783"/>
          <p:cNvSpPr/>
          <p:nvPr/>
        </p:nvSpPr>
        <p:spPr>
          <a:xfrm>
            <a:off x="3741600" y="3759953"/>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grpSp>
        <p:nvGrpSpPr>
          <p:cNvPr id="790" name="Group 790"/>
          <p:cNvGrpSpPr/>
          <p:nvPr/>
        </p:nvGrpSpPr>
        <p:grpSpPr>
          <a:xfrm>
            <a:off x="4346827" y="3828081"/>
            <a:ext cx="3366050" cy="320518"/>
            <a:chOff x="0" y="0"/>
            <a:chExt cx="3366049" cy="320517"/>
          </a:xfrm>
        </p:grpSpPr>
        <p:pic>
          <p:nvPicPr>
            <p:cNvPr id="784" name="droppedImage.tiff"/>
            <p:cNvPicPr/>
            <p:nvPr/>
          </p:nvPicPr>
          <p:blipFill>
            <a:blip r:embed="rId4">
              <a:extLst/>
            </a:blip>
            <a:stretch>
              <a:fillRect/>
            </a:stretch>
          </p:blipFill>
          <p:spPr>
            <a:xfrm>
              <a:off x="0" y="984"/>
              <a:ext cx="318549" cy="318549"/>
            </a:xfrm>
            <a:prstGeom prst="rect">
              <a:avLst/>
            </a:prstGeom>
            <a:ln w="12700" cap="flat">
              <a:noFill/>
              <a:miter lim="400000"/>
            </a:ln>
            <a:effectLst/>
          </p:spPr>
        </p:pic>
        <p:pic>
          <p:nvPicPr>
            <p:cNvPr id="785" name="pasted-image.pdf"/>
            <p:cNvPicPr/>
            <p:nvPr/>
          </p:nvPicPr>
          <p:blipFill>
            <a:blip r:embed="rId5">
              <a:extLst/>
            </a:blip>
            <a:stretch>
              <a:fillRect/>
            </a:stretch>
          </p:blipFill>
          <p:spPr>
            <a:xfrm>
              <a:off x="478717" y="0"/>
              <a:ext cx="319534" cy="319533"/>
            </a:xfrm>
            <a:prstGeom prst="rect">
              <a:avLst/>
            </a:prstGeom>
            <a:ln w="12700" cap="flat">
              <a:noFill/>
              <a:miter lim="400000"/>
            </a:ln>
            <a:effectLst/>
          </p:spPr>
        </p:pic>
        <p:pic>
          <p:nvPicPr>
            <p:cNvPr id="786" name="droppedImage.tiff"/>
            <p:cNvPicPr/>
            <p:nvPr/>
          </p:nvPicPr>
          <p:blipFill>
            <a:blip r:embed="rId6">
              <a:extLst/>
            </a:blip>
            <a:stretch>
              <a:fillRect/>
            </a:stretch>
          </p:blipFill>
          <p:spPr>
            <a:xfrm>
              <a:off x="958420" y="492"/>
              <a:ext cx="865944" cy="319534"/>
            </a:xfrm>
            <a:prstGeom prst="rect">
              <a:avLst/>
            </a:prstGeom>
            <a:ln w="12700" cap="flat">
              <a:noFill/>
              <a:miter lim="400000"/>
            </a:ln>
            <a:effectLst/>
          </p:spPr>
        </p:pic>
        <p:pic>
          <p:nvPicPr>
            <p:cNvPr id="787" name="droppedImage.tiff"/>
            <p:cNvPicPr/>
            <p:nvPr/>
          </p:nvPicPr>
          <p:blipFill>
            <a:blip r:embed="rId7">
              <a:extLst/>
            </a:blip>
            <a:srcRect l="12296" t="1162" r="16473" b="27441"/>
            <a:stretch>
              <a:fillRect/>
            </a:stretch>
          </p:blipFill>
          <p:spPr>
            <a:xfrm>
              <a:off x="1984532" y="984"/>
              <a:ext cx="319534" cy="319534"/>
            </a:xfrm>
            <a:prstGeom prst="rect">
              <a:avLst/>
            </a:prstGeom>
            <a:ln w="12700" cap="flat">
              <a:noFill/>
              <a:miter lim="400000"/>
            </a:ln>
            <a:effectLst/>
          </p:spPr>
        </p:pic>
        <p:pic>
          <p:nvPicPr>
            <p:cNvPr id="788" name="pasted-image.png"/>
            <p:cNvPicPr/>
            <p:nvPr/>
          </p:nvPicPr>
          <p:blipFill>
            <a:blip r:embed="rId8">
              <a:extLst/>
            </a:blip>
            <a:srcRect l="29203" t="14258" r="29203" b="28296"/>
            <a:stretch>
              <a:fillRect/>
            </a:stretch>
          </p:blipFill>
          <p:spPr>
            <a:xfrm>
              <a:off x="2464234" y="984"/>
              <a:ext cx="347034" cy="319534"/>
            </a:xfrm>
            <a:prstGeom prst="rect">
              <a:avLst/>
            </a:prstGeom>
            <a:ln w="12700" cap="flat">
              <a:noFill/>
              <a:miter lim="400000"/>
            </a:ln>
            <a:effectLst/>
          </p:spPr>
        </p:pic>
        <p:pic>
          <p:nvPicPr>
            <p:cNvPr id="789" name="pasted-image.png"/>
            <p:cNvPicPr/>
            <p:nvPr/>
          </p:nvPicPr>
          <p:blipFill>
            <a:blip r:embed="rId9">
              <a:extLst/>
            </a:blip>
            <a:stretch>
              <a:fillRect/>
            </a:stretch>
          </p:blipFill>
          <p:spPr>
            <a:xfrm>
              <a:off x="2971332" y="0"/>
              <a:ext cx="394718" cy="319533"/>
            </a:xfrm>
            <a:prstGeom prst="rect">
              <a:avLst/>
            </a:prstGeom>
            <a:ln w="12700" cap="flat">
              <a:noFill/>
              <a:miter lim="400000"/>
            </a:ln>
            <a:effectLst/>
          </p:spPr>
        </p:pic>
      </p:grpSp>
      <p:sp>
        <p:nvSpPr>
          <p:cNvPr id="791" name="Shape 791"/>
          <p:cNvSpPr/>
          <p:nvPr/>
        </p:nvSpPr>
        <p:spPr>
          <a:xfrm>
            <a:off x="3722854" y="1603949"/>
            <a:ext cx="4059243" cy="2108940"/>
          </a:xfrm>
          <a:prstGeom prst="roundRect">
            <a:avLst>
              <a:gd name="adj" fmla="val 8310"/>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10">
            <a:alphaModFix amt="88458"/>
            <a:extLst/>
          </a:blip>
          <a:stretch>
            <a:fillRect/>
          </a:stretch>
        </p:blipFill>
        <p:spPr>
          <a:xfrm>
            <a:off x="3915536" y="2037315"/>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4025813" y="1714738"/>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11">
            <a:extLst/>
          </a:blip>
          <a:stretch>
            <a:fillRect/>
          </a:stretch>
        </p:blipFill>
        <p:spPr>
          <a:xfrm>
            <a:off x="6902178" y="2026949"/>
            <a:ext cx="759928" cy="759928"/>
          </a:xfrm>
          <a:prstGeom prst="rect">
            <a:avLst/>
          </a:prstGeom>
          <a:ln w="12700">
            <a:miter lim="400000"/>
          </a:ln>
        </p:spPr>
      </p:pic>
      <p:pic>
        <p:nvPicPr>
          <p:cNvPr id="795" name="pasted-image.png"/>
          <p:cNvPicPr/>
          <p:nvPr/>
        </p:nvPicPr>
        <p:blipFill>
          <a:blip r:embed="rId12">
            <a:extLst/>
          </a:blip>
          <a:stretch>
            <a:fillRect/>
          </a:stretch>
        </p:blipFill>
        <p:spPr>
          <a:xfrm>
            <a:off x="6211836" y="2026949"/>
            <a:ext cx="759928" cy="759928"/>
          </a:xfrm>
          <a:prstGeom prst="rect">
            <a:avLst/>
          </a:prstGeom>
          <a:ln w="12700">
            <a:miter lim="400000"/>
          </a:ln>
        </p:spPr>
      </p:pic>
      <p:pic>
        <p:nvPicPr>
          <p:cNvPr id="796" name="pasted-image.png"/>
          <p:cNvPicPr/>
          <p:nvPr/>
        </p:nvPicPr>
        <p:blipFill>
          <a:blip r:embed="rId13">
            <a:extLst/>
          </a:blip>
          <a:stretch>
            <a:fillRect/>
          </a:stretch>
        </p:blipFill>
        <p:spPr>
          <a:xfrm>
            <a:off x="5502053" y="2026949"/>
            <a:ext cx="759928" cy="759928"/>
          </a:xfrm>
          <a:prstGeom prst="rect">
            <a:avLst/>
          </a:prstGeom>
          <a:ln w="12700">
            <a:miter lim="400000"/>
          </a:ln>
        </p:spPr>
      </p:pic>
      <p:pic>
        <p:nvPicPr>
          <p:cNvPr id="797" name="pasted-image.png"/>
          <p:cNvPicPr/>
          <p:nvPr/>
        </p:nvPicPr>
        <p:blipFill>
          <a:blip r:embed="rId14">
            <a:extLst/>
          </a:blip>
          <a:stretch>
            <a:fillRect/>
          </a:stretch>
        </p:blipFill>
        <p:spPr>
          <a:xfrm>
            <a:off x="6208234" y="2792571"/>
            <a:ext cx="747690" cy="747690"/>
          </a:xfrm>
          <a:prstGeom prst="rect">
            <a:avLst/>
          </a:prstGeom>
          <a:ln w="12700">
            <a:miter lim="400000"/>
          </a:ln>
        </p:spPr>
      </p:pic>
      <p:pic>
        <p:nvPicPr>
          <p:cNvPr id="798" name="pasted-image.png"/>
          <p:cNvPicPr/>
          <p:nvPr/>
        </p:nvPicPr>
        <p:blipFill>
          <a:blip r:embed="rId15">
            <a:extLst/>
          </a:blip>
          <a:stretch>
            <a:fillRect/>
          </a:stretch>
        </p:blipFill>
        <p:spPr>
          <a:xfrm>
            <a:off x="5508172" y="2792571"/>
            <a:ext cx="747690" cy="747690"/>
          </a:xfrm>
          <a:prstGeom prst="rect">
            <a:avLst/>
          </a:prstGeom>
          <a:ln w="12700">
            <a:miter lim="400000"/>
          </a:ln>
        </p:spPr>
      </p:pic>
      <p:pic>
        <p:nvPicPr>
          <p:cNvPr id="799" name="pasted-image.png"/>
          <p:cNvPicPr/>
          <p:nvPr/>
        </p:nvPicPr>
        <p:blipFill>
          <a:blip r:embed="rId16">
            <a:extLst/>
          </a:blip>
          <a:stretch>
            <a:fillRect/>
          </a:stretch>
        </p:blipFill>
        <p:spPr>
          <a:xfrm>
            <a:off x="6902178" y="2780333"/>
            <a:ext cx="759928" cy="759928"/>
          </a:xfrm>
          <a:prstGeom prst="rect">
            <a:avLst/>
          </a:prstGeom>
          <a:ln w="12700">
            <a:miter lim="400000"/>
          </a:ln>
        </p:spPr>
      </p:pic>
      <p:grpSp>
        <p:nvGrpSpPr>
          <p:cNvPr id="802" name="Group 802"/>
          <p:cNvGrpSpPr/>
          <p:nvPr/>
        </p:nvGrpSpPr>
        <p:grpSpPr>
          <a:xfrm>
            <a:off x="2492541" y="198041"/>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7">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8058213" y="198041"/>
            <a:ext cx="895771" cy="1141524"/>
            <a:chOff x="0" y="0"/>
            <a:chExt cx="895769" cy="1141522"/>
          </a:xfrm>
        </p:grpSpPr>
        <p:pic>
          <p:nvPicPr>
            <p:cNvPr id="803" name="pasted-image.png"/>
            <p:cNvPicPr/>
            <p:nvPr/>
          </p:nvPicPr>
          <p:blipFill>
            <a:blip r:embed="rId18">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2178265" y="3446934"/>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9">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8013779" y="3354205"/>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20">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8096657" y="1701006"/>
            <a:ext cx="846660" cy="1351807"/>
            <a:chOff x="0" y="199133"/>
            <a:chExt cx="846658" cy="1351806"/>
          </a:xfrm>
        </p:grpSpPr>
        <p:pic>
          <p:nvPicPr>
            <p:cNvPr id="812" name="pasted-image.png"/>
            <p:cNvPicPr/>
            <p:nvPr/>
          </p:nvPicPr>
          <p:blipFill>
            <a:blip r:embed="rId21">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2316529" y="1950599"/>
            <a:ext cx="1004301" cy="1385661"/>
            <a:chOff x="0" y="0"/>
            <a:chExt cx="1004299" cy="1385659"/>
          </a:xfrm>
        </p:grpSpPr>
        <p:pic>
          <p:nvPicPr>
            <p:cNvPr id="815" name="pasted-image.png"/>
            <p:cNvPicPr/>
            <p:nvPr/>
          </p:nvPicPr>
          <p:blipFill>
            <a:blip r:embed="rId22">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616581"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78" name="pasted-image.png"/>
          <p:cNvPicPr/>
          <p:nvPr/>
        </p:nvPicPr>
        <p:blipFill>
          <a:blip r:embed="rId2">
            <a:extLst/>
          </a:blip>
          <a:stretch>
            <a:fillRect/>
          </a:stretch>
        </p:blipFill>
        <p:spPr>
          <a:xfrm>
            <a:off x="5679147" y="2819039"/>
            <a:ext cx="1082121" cy="310315"/>
          </a:xfrm>
          <a:prstGeom prst="rect">
            <a:avLst/>
          </a:prstGeom>
          <a:ln w="12700">
            <a:miter lim="400000"/>
          </a:ln>
        </p:spPr>
      </p:pic>
      <p:pic>
        <p:nvPicPr>
          <p:cNvPr id="879" name="pasted-image.png"/>
          <p:cNvPicPr/>
          <p:nvPr/>
        </p:nvPicPr>
        <p:blipFill>
          <a:blip r:embed="rId3">
            <a:extLst/>
          </a:blip>
          <a:stretch>
            <a:fillRect/>
          </a:stretch>
        </p:blipFill>
        <p:spPr>
          <a:xfrm>
            <a:off x="5538715" y="2342123"/>
            <a:ext cx="1272458" cy="336121"/>
          </a:xfrm>
          <a:prstGeom prst="rect">
            <a:avLst/>
          </a:prstGeom>
          <a:ln w="12700">
            <a:miter lim="400000"/>
          </a:ln>
        </p:spPr>
      </p:pic>
      <p:pic>
        <p:nvPicPr>
          <p:cNvPr id="880" name="pasted-image.png"/>
          <p:cNvPicPr/>
          <p:nvPr/>
        </p:nvPicPr>
        <p:blipFill>
          <a:blip r:embed="rId4">
            <a:extLst/>
          </a:blip>
          <a:stretch>
            <a:fillRect/>
          </a:stretch>
        </p:blipFill>
        <p:spPr>
          <a:xfrm>
            <a:off x="4171674" y="2372640"/>
            <a:ext cx="1260564" cy="339383"/>
          </a:xfrm>
          <a:prstGeom prst="rect">
            <a:avLst/>
          </a:prstGeom>
          <a:ln w="12700">
            <a:miter lim="400000"/>
          </a:ln>
        </p:spPr>
      </p:pic>
      <p:pic>
        <p:nvPicPr>
          <p:cNvPr id="881" name="pasted-image.png"/>
          <p:cNvPicPr/>
          <p:nvPr/>
        </p:nvPicPr>
        <p:blipFill>
          <a:blip r:embed="rId5">
            <a:extLst/>
          </a:blip>
          <a:stretch>
            <a:fillRect/>
          </a:stretch>
        </p:blipFill>
        <p:spPr>
          <a:xfrm>
            <a:off x="4238689" y="1456956"/>
            <a:ext cx="1117968" cy="336121"/>
          </a:xfrm>
          <a:prstGeom prst="rect">
            <a:avLst/>
          </a:prstGeom>
          <a:ln w="12700">
            <a:miter lim="400000"/>
          </a:ln>
        </p:spPr>
      </p:pic>
      <p:sp>
        <p:nvSpPr>
          <p:cNvPr id="882" name="Shape 88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54</a:t>
            </a:fld>
            <a:endParaRPr sz="800">
              <a:solidFill>
                <a:srgbClr val="808080"/>
              </a:solidFill>
              <a:uFill>
                <a:solidFill>
                  <a:srgbClr val="808080"/>
                </a:solidFill>
              </a:uFill>
            </a:endParaRPr>
          </a:p>
        </p:txBody>
      </p:sp>
      <p:pic>
        <p:nvPicPr>
          <p:cNvPr id="883" name="pasted-image.png"/>
          <p:cNvPicPr/>
          <p:nvPr/>
        </p:nvPicPr>
        <p:blipFill>
          <a:blip r:embed="rId6">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grpSp>
        <p:nvGrpSpPr>
          <p:cNvPr id="891" name="Group 891"/>
          <p:cNvGrpSpPr/>
          <p:nvPr/>
        </p:nvGrpSpPr>
        <p:grpSpPr>
          <a:xfrm>
            <a:off x="4757040" y="4109649"/>
            <a:ext cx="3366050" cy="320518"/>
            <a:chOff x="0" y="0"/>
            <a:chExt cx="3366049" cy="320517"/>
          </a:xfrm>
        </p:grpSpPr>
        <p:pic>
          <p:nvPicPr>
            <p:cNvPr id="885" name="droppedImage.tiff"/>
            <p:cNvPicPr/>
            <p:nvPr/>
          </p:nvPicPr>
          <p:blipFill>
            <a:blip r:embed="rId7">
              <a:extLst/>
            </a:blip>
            <a:stretch>
              <a:fillRect/>
            </a:stretch>
          </p:blipFill>
          <p:spPr>
            <a:xfrm>
              <a:off x="0" y="984"/>
              <a:ext cx="318549" cy="318549"/>
            </a:xfrm>
            <a:prstGeom prst="rect">
              <a:avLst/>
            </a:prstGeom>
            <a:ln w="12700" cap="flat">
              <a:noFill/>
              <a:miter lim="400000"/>
            </a:ln>
            <a:effectLst/>
          </p:spPr>
        </p:pic>
        <p:pic>
          <p:nvPicPr>
            <p:cNvPr id="886" name="pasted-image.pdf"/>
            <p:cNvPicPr/>
            <p:nvPr/>
          </p:nvPicPr>
          <p:blipFill>
            <a:blip r:embed="rId8">
              <a:extLst/>
            </a:blip>
            <a:stretch>
              <a:fillRect/>
            </a:stretch>
          </p:blipFill>
          <p:spPr>
            <a:xfrm>
              <a:off x="478717" y="0"/>
              <a:ext cx="319534" cy="319533"/>
            </a:xfrm>
            <a:prstGeom prst="rect">
              <a:avLst/>
            </a:prstGeom>
            <a:ln w="12700" cap="flat">
              <a:noFill/>
              <a:miter lim="400000"/>
            </a:ln>
            <a:effectLst/>
          </p:spPr>
        </p:pic>
        <p:pic>
          <p:nvPicPr>
            <p:cNvPr id="887" name="droppedImage.tiff"/>
            <p:cNvPicPr/>
            <p:nvPr/>
          </p:nvPicPr>
          <p:blipFill>
            <a:blip r:embed="rId9">
              <a:extLst/>
            </a:blip>
            <a:stretch>
              <a:fillRect/>
            </a:stretch>
          </p:blipFill>
          <p:spPr>
            <a:xfrm>
              <a:off x="958420" y="492"/>
              <a:ext cx="865944" cy="319534"/>
            </a:xfrm>
            <a:prstGeom prst="rect">
              <a:avLst/>
            </a:prstGeom>
            <a:ln w="12700" cap="flat">
              <a:noFill/>
              <a:miter lim="400000"/>
            </a:ln>
            <a:effectLst/>
          </p:spPr>
        </p:pic>
        <p:pic>
          <p:nvPicPr>
            <p:cNvPr id="888" name="droppedImage.tiff"/>
            <p:cNvPicPr/>
            <p:nvPr/>
          </p:nvPicPr>
          <p:blipFill>
            <a:blip r:embed="rId10">
              <a:extLst/>
            </a:blip>
            <a:srcRect l="12296" t="1162" r="16473" b="27441"/>
            <a:stretch>
              <a:fillRect/>
            </a:stretch>
          </p:blipFill>
          <p:spPr>
            <a:xfrm>
              <a:off x="1984532" y="984"/>
              <a:ext cx="319534" cy="319534"/>
            </a:xfrm>
            <a:prstGeom prst="rect">
              <a:avLst/>
            </a:prstGeom>
            <a:ln w="12700" cap="flat">
              <a:noFill/>
              <a:miter lim="400000"/>
            </a:ln>
            <a:effectLst/>
          </p:spPr>
        </p:pic>
        <p:pic>
          <p:nvPicPr>
            <p:cNvPr id="889" name="pasted-image.png"/>
            <p:cNvPicPr/>
            <p:nvPr/>
          </p:nvPicPr>
          <p:blipFill>
            <a:blip r:embed="rId11">
              <a:extLst/>
            </a:blip>
            <a:srcRect l="29203" t="14258" r="29203" b="28296"/>
            <a:stretch>
              <a:fillRect/>
            </a:stretch>
          </p:blipFill>
          <p:spPr>
            <a:xfrm>
              <a:off x="2464234" y="984"/>
              <a:ext cx="347034" cy="319534"/>
            </a:xfrm>
            <a:prstGeom prst="rect">
              <a:avLst/>
            </a:prstGeom>
            <a:ln w="12700" cap="flat">
              <a:noFill/>
              <a:miter lim="400000"/>
            </a:ln>
            <a:effectLst/>
          </p:spPr>
        </p:pic>
        <p:pic>
          <p:nvPicPr>
            <p:cNvPr id="890" name="pasted-image.png"/>
            <p:cNvPicPr/>
            <p:nvPr/>
          </p:nvPicPr>
          <p:blipFill>
            <a:blip r:embed="rId12">
              <a:extLst/>
            </a:blip>
            <a:stretch>
              <a:fillRect/>
            </a:stretch>
          </p:blipFill>
          <p:spPr>
            <a:xfrm>
              <a:off x="2971332" y="0"/>
              <a:ext cx="394718" cy="319533"/>
            </a:xfrm>
            <a:prstGeom prst="rect">
              <a:avLst/>
            </a:prstGeom>
            <a:ln w="12700" cap="flat">
              <a:noFill/>
              <a:miter lim="400000"/>
            </a:ln>
            <a:effectLst/>
          </p:spPr>
        </p:pic>
      </p:grpSp>
      <p:sp>
        <p:nvSpPr>
          <p:cNvPr id="892" name="Shape 892"/>
          <p:cNvSpPr/>
          <p:nvPr/>
        </p:nvSpPr>
        <p:spPr>
          <a:xfrm>
            <a:off x="4153048" y="3676279"/>
            <a:ext cx="2015390"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894" name="Picture 893"/>
          <p:cNvPicPr/>
          <p:nvPr/>
        </p:nvPicPr>
        <p:blipFill>
          <a:blip r:embed="rId13">
            <a:extLst/>
          </a:blip>
          <a:stretch>
            <a:fillRect/>
          </a:stretch>
        </p:blipFill>
        <p:spPr>
          <a:xfrm>
            <a:off x="4112433" y="1394014"/>
            <a:ext cx="1353645" cy="449307"/>
          </a:xfrm>
          <a:prstGeom prst="rect">
            <a:avLst/>
          </a:prstGeom>
        </p:spPr>
      </p:pic>
      <p:pic>
        <p:nvPicPr>
          <p:cNvPr id="896" name="pasted-image.png"/>
          <p:cNvPicPr/>
          <p:nvPr/>
        </p:nvPicPr>
        <p:blipFill>
          <a:blip r:embed="rId14">
            <a:extLst/>
          </a:blip>
          <a:stretch>
            <a:fillRect/>
          </a:stretch>
        </p:blipFill>
        <p:spPr>
          <a:xfrm>
            <a:off x="6899595" y="1460810"/>
            <a:ext cx="1220473" cy="296690"/>
          </a:xfrm>
          <a:prstGeom prst="rect">
            <a:avLst/>
          </a:prstGeom>
          <a:ln w="12700">
            <a:miter lim="400000"/>
          </a:ln>
        </p:spPr>
      </p:pic>
      <p:pic>
        <p:nvPicPr>
          <p:cNvPr id="897" name="pasted-image.png"/>
          <p:cNvPicPr/>
          <p:nvPr/>
        </p:nvPicPr>
        <p:blipFill>
          <a:blip r:embed="rId15">
            <a:extLst/>
          </a:blip>
          <a:stretch>
            <a:fillRect/>
          </a:stretch>
        </p:blipFill>
        <p:spPr>
          <a:xfrm>
            <a:off x="5596301" y="1466645"/>
            <a:ext cx="1129096" cy="320518"/>
          </a:xfrm>
          <a:prstGeom prst="rect">
            <a:avLst/>
          </a:prstGeom>
          <a:ln w="12700">
            <a:miter lim="400000"/>
          </a:ln>
        </p:spPr>
      </p:pic>
      <p:pic>
        <p:nvPicPr>
          <p:cNvPr id="898" name="Picture 897"/>
          <p:cNvPicPr/>
          <p:nvPr/>
        </p:nvPicPr>
        <p:blipFill>
          <a:blip r:embed="rId16">
            <a:extLst/>
          </a:blip>
          <a:stretch>
            <a:fillRect/>
          </a:stretch>
        </p:blipFill>
        <p:spPr>
          <a:xfrm>
            <a:off x="5487378" y="1381314"/>
            <a:ext cx="1349731" cy="449307"/>
          </a:xfrm>
          <a:prstGeom prst="rect">
            <a:avLst/>
          </a:prstGeom>
        </p:spPr>
      </p:pic>
      <p:pic>
        <p:nvPicPr>
          <p:cNvPr id="900" name="Picture 899"/>
          <p:cNvPicPr/>
          <p:nvPr/>
        </p:nvPicPr>
        <p:blipFill>
          <a:blip r:embed="rId13">
            <a:extLst/>
          </a:blip>
          <a:stretch>
            <a:fillRect/>
          </a:stretch>
        </p:blipFill>
        <p:spPr>
          <a:xfrm>
            <a:off x="6833009" y="1394014"/>
            <a:ext cx="1353645" cy="449307"/>
          </a:xfrm>
          <a:prstGeom prst="rect">
            <a:avLst/>
          </a:prstGeom>
        </p:spPr>
      </p:pic>
      <p:pic>
        <p:nvPicPr>
          <p:cNvPr id="902" name="pasted-image.png"/>
          <p:cNvPicPr/>
          <p:nvPr/>
        </p:nvPicPr>
        <p:blipFill>
          <a:blip r:embed="rId17">
            <a:extLst/>
          </a:blip>
          <a:stretch>
            <a:fillRect/>
          </a:stretch>
        </p:blipFill>
        <p:spPr>
          <a:xfrm>
            <a:off x="4180535" y="1901645"/>
            <a:ext cx="1217441" cy="338579"/>
          </a:xfrm>
          <a:prstGeom prst="rect">
            <a:avLst/>
          </a:prstGeom>
          <a:ln w="12700">
            <a:miter lim="400000"/>
          </a:ln>
        </p:spPr>
      </p:pic>
      <p:pic>
        <p:nvPicPr>
          <p:cNvPr id="903" name="Picture 902"/>
          <p:cNvPicPr/>
          <p:nvPr/>
        </p:nvPicPr>
        <p:blipFill>
          <a:blip r:embed="rId13">
            <a:extLst/>
          </a:blip>
          <a:stretch>
            <a:fillRect/>
          </a:stretch>
        </p:blipFill>
        <p:spPr>
          <a:xfrm>
            <a:off x="4112433" y="1846281"/>
            <a:ext cx="1353645" cy="449307"/>
          </a:xfrm>
          <a:prstGeom prst="rect">
            <a:avLst/>
          </a:prstGeom>
        </p:spPr>
      </p:pic>
      <p:pic>
        <p:nvPicPr>
          <p:cNvPr id="905" name="pasted-image.png"/>
          <p:cNvPicPr/>
          <p:nvPr/>
        </p:nvPicPr>
        <p:blipFill>
          <a:blip r:embed="rId18">
            <a:extLst/>
          </a:blip>
          <a:stretch>
            <a:fillRect/>
          </a:stretch>
        </p:blipFill>
        <p:spPr>
          <a:xfrm>
            <a:off x="5515370" y="1946630"/>
            <a:ext cx="1268348" cy="296690"/>
          </a:xfrm>
          <a:prstGeom prst="rect">
            <a:avLst/>
          </a:prstGeom>
          <a:ln w="12700">
            <a:miter lim="400000"/>
          </a:ln>
        </p:spPr>
      </p:pic>
      <p:pic>
        <p:nvPicPr>
          <p:cNvPr id="906" name="Picture 905"/>
          <p:cNvPicPr/>
          <p:nvPr/>
        </p:nvPicPr>
        <p:blipFill>
          <a:blip r:embed="rId13">
            <a:extLst/>
          </a:blip>
          <a:stretch>
            <a:fillRect/>
          </a:stretch>
        </p:blipFill>
        <p:spPr>
          <a:xfrm>
            <a:off x="5474678" y="1846281"/>
            <a:ext cx="1353645" cy="449307"/>
          </a:xfrm>
          <a:prstGeom prst="rect">
            <a:avLst/>
          </a:prstGeom>
        </p:spPr>
      </p:pic>
      <p:pic>
        <p:nvPicPr>
          <p:cNvPr id="908" name="pasted-image.png"/>
          <p:cNvPicPr/>
          <p:nvPr/>
        </p:nvPicPr>
        <p:blipFill>
          <a:blip r:embed="rId19">
            <a:extLst/>
          </a:blip>
          <a:stretch>
            <a:fillRect/>
          </a:stretch>
        </p:blipFill>
        <p:spPr>
          <a:xfrm>
            <a:off x="6875712" y="1910616"/>
            <a:ext cx="1397365" cy="356017"/>
          </a:xfrm>
          <a:prstGeom prst="rect">
            <a:avLst/>
          </a:prstGeom>
          <a:ln w="12700">
            <a:miter lim="400000"/>
          </a:ln>
        </p:spPr>
      </p:pic>
      <p:pic>
        <p:nvPicPr>
          <p:cNvPr id="909" name="Picture 908"/>
          <p:cNvPicPr/>
          <p:nvPr/>
        </p:nvPicPr>
        <p:blipFill>
          <a:blip r:embed="rId13">
            <a:extLst/>
          </a:blip>
          <a:stretch>
            <a:fillRect/>
          </a:stretch>
        </p:blipFill>
        <p:spPr>
          <a:xfrm>
            <a:off x="6833009" y="1847862"/>
            <a:ext cx="1353645" cy="449306"/>
          </a:xfrm>
          <a:prstGeom prst="rect">
            <a:avLst/>
          </a:prstGeom>
        </p:spPr>
      </p:pic>
      <p:pic>
        <p:nvPicPr>
          <p:cNvPr id="911" name="Picture 910"/>
          <p:cNvPicPr/>
          <p:nvPr/>
        </p:nvPicPr>
        <p:blipFill>
          <a:blip r:embed="rId13">
            <a:extLst/>
          </a:blip>
          <a:stretch>
            <a:fillRect/>
          </a:stretch>
        </p:blipFill>
        <p:spPr>
          <a:xfrm>
            <a:off x="4112433" y="2307519"/>
            <a:ext cx="1353645" cy="449307"/>
          </a:xfrm>
          <a:prstGeom prst="rect">
            <a:avLst/>
          </a:prstGeom>
        </p:spPr>
      </p:pic>
      <p:pic>
        <p:nvPicPr>
          <p:cNvPr id="913" name="Picture 912"/>
          <p:cNvPicPr/>
          <p:nvPr/>
        </p:nvPicPr>
        <p:blipFill>
          <a:blip r:embed="rId13">
            <a:extLst/>
          </a:blip>
          <a:stretch>
            <a:fillRect/>
          </a:stretch>
        </p:blipFill>
        <p:spPr>
          <a:xfrm>
            <a:off x="5478454" y="2295622"/>
            <a:ext cx="1353645" cy="449307"/>
          </a:xfrm>
          <a:prstGeom prst="rect">
            <a:avLst/>
          </a:prstGeom>
        </p:spPr>
      </p:pic>
      <p:pic>
        <p:nvPicPr>
          <p:cNvPr id="915" name="Picture 914"/>
          <p:cNvPicPr/>
          <p:nvPr/>
        </p:nvPicPr>
        <p:blipFill>
          <a:blip r:embed="rId13">
            <a:extLst/>
          </a:blip>
          <a:stretch>
            <a:fillRect/>
          </a:stretch>
        </p:blipFill>
        <p:spPr>
          <a:xfrm>
            <a:off x="6833009" y="2287791"/>
            <a:ext cx="1353645" cy="449307"/>
          </a:xfrm>
          <a:prstGeom prst="rect">
            <a:avLst/>
          </a:prstGeom>
        </p:spPr>
      </p:pic>
      <p:pic>
        <p:nvPicPr>
          <p:cNvPr id="917" name="Picture 916"/>
          <p:cNvPicPr/>
          <p:nvPr/>
        </p:nvPicPr>
        <p:blipFill>
          <a:blip r:embed="rId13">
            <a:extLst/>
          </a:blip>
          <a:stretch>
            <a:fillRect/>
          </a:stretch>
        </p:blipFill>
        <p:spPr>
          <a:xfrm>
            <a:off x="4125133" y="2750976"/>
            <a:ext cx="1353645" cy="449306"/>
          </a:xfrm>
          <a:prstGeom prst="rect">
            <a:avLst/>
          </a:prstGeom>
        </p:spPr>
      </p:pic>
      <p:pic>
        <p:nvPicPr>
          <p:cNvPr id="919" name="Picture 918"/>
          <p:cNvPicPr/>
          <p:nvPr/>
        </p:nvPicPr>
        <p:blipFill>
          <a:blip r:embed="rId13">
            <a:extLst/>
          </a:blip>
          <a:stretch>
            <a:fillRect/>
          </a:stretch>
        </p:blipFill>
        <p:spPr>
          <a:xfrm>
            <a:off x="5494072" y="2750976"/>
            <a:ext cx="1353645" cy="449306"/>
          </a:xfrm>
          <a:prstGeom prst="rect">
            <a:avLst/>
          </a:prstGeom>
        </p:spPr>
      </p:pic>
      <p:pic>
        <p:nvPicPr>
          <p:cNvPr id="921" name="pasted-image.png"/>
          <p:cNvPicPr/>
          <p:nvPr/>
        </p:nvPicPr>
        <p:blipFill>
          <a:blip r:embed="rId20">
            <a:extLst/>
          </a:blip>
          <a:stretch>
            <a:fillRect/>
          </a:stretch>
        </p:blipFill>
        <p:spPr>
          <a:xfrm>
            <a:off x="6899595" y="2840047"/>
            <a:ext cx="1236583" cy="253103"/>
          </a:xfrm>
          <a:prstGeom prst="rect">
            <a:avLst/>
          </a:prstGeom>
          <a:ln w="12700">
            <a:miter lim="400000"/>
          </a:ln>
        </p:spPr>
      </p:pic>
      <p:pic>
        <p:nvPicPr>
          <p:cNvPr id="922" name="Picture 921"/>
          <p:cNvPicPr/>
          <p:nvPr/>
        </p:nvPicPr>
        <p:blipFill>
          <a:blip r:embed="rId13">
            <a:extLst/>
          </a:blip>
          <a:stretch>
            <a:fillRect/>
          </a:stretch>
        </p:blipFill>
        <p:spPr>
          <a:xfrm>
            <a:off x="6833009" y="2747883"/>
            <a:ext cx="1353645" cy="449307"/>
          </a:xfrm>
          <a:prstGeom prst="rect">
            <a:avLst/>
          </a:prstGeom>
        </p:spPr>
      </p:pic>
      <p:pic>
        <p:nvPicPr>
          <p:cNvPr id="924" name="Picture 923"/>
          <p:cNvPicPr/>
          <p:nvPr/>
        </p:nvPicPr>
        <p:blipFill>
          <a:blip r:embed="rId13">
            <a:extLst/>
          </a:blip>
          <a:stretch>
            <a:fillRect/>
          </a:stretch>
        </p:blipFill>
        <p:spPr>
          <a:xfrm>
            <a:off x="4125133" y="3197189"/>
            <a:ext cx="1353645" cy="449307"/>
          </a:xfrm>
          <a:prstGeom prst="rect">
            <a:avLst/>
          </a:prstGeom>
        </p:spPr>
      </p:pic>
      <p:pic>
        <p:nvPicPr>
          <p:cNvPr id="926" name="Picture 925"/>
          <p:cNvPicPr/>
          <p:nvPr/>
        </p:nvPicPr>
        <p:blipFill>
          <a:blip r:embed="rId13">
            <a:extLst/>
          </a:blip>
          <a:stretch>
            <a:fillRect/>
          </a:stretch>
        </p:blipFill>
        <p:spPr>
          <a:xfrm>
            <a:off x="5479071" y="3194151"/>
            <a:ext cx="1353645" cy="449306"/>
          </a:xfrm>
          <a:prstGeom prst="rect">
            <a:avLst/>
          </a:prstGeom>
        </p:spPr>
      </p:pic>
      <p:pic>
        <p:nvPicPr>
          <p:cNvPr id="928" name="Picture 927"/>
          <p:cNvPicPr/>
          <p:nvPr/>
        </p:nvPicPr>
        <p:blipFill>
          <a:blip r:embed="rId13">
            <a:extLst/>
          </a:blip>
          <a:stretch>
            <a:fillRect/>
          </a:stretch>
        </p:blipFill>
        <p:spPr>
          <a:xfrm>
            <a:off x="6841065" y="3186183"/>
            <a:ext cx="1353645" cy="449307"/>
          </a:xfrm>
          <a:prstGeom prst="rect">
            <a:avLst/>
          </a:prstGeom>
        </p:spPr>
      </p:pic>
      <p:pic>
        <p:nvPicPr>
          <p:cNvPr id="930" name="pasted-image.png"/>
          <p:cNvPicPr/>
          <p:nvPr/>
        </p:nvPicPr>
        <p:blipFill>
          <a:blip r:embed="rId21">
            <a:extLst/>
          </a:blip>
          <a:stretch>
            <a:fillRect/>
          </a:stretch>
        </p:blipFill>
        <p:spPr>
          <a:xfrm>
            <a:off x="6927898" y="3321407"/>
            <a:ext cx="1179979" cy="188219"/>
          </a:xfrm>
          <a:prstGeom prst="rect">
            <a:avLst/>
          </a:prstGeom>
          <a:ln w="12700">
            <a:miter lim="400000"/>
          </a:ln>
        </p:spPr>
      </p:pic>
      <p:sp>
        <p:nvSpPr>
          <p:cNvPr id="931" name="Shape 931"/>
          <p:cNvSpPr/>
          <p:nvPr/>
        </p:nvSpPr>
        <p:spPr>
          <a:xfrm>
            <a:off x="5687014" y="3253101"/>
            <a:ext cx="999901"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b="1">
                <a:solidFill>
                  <a:srgbClr val="5A5A5A"/>
                </a:solidFill>
                <a:uFill>
                  <a:solidFill>
                    <a:srgbClr val="4D4D4D"/>
                  </a:solidFill>
                </a:uFill>
              </a:rPr>
              <a:t>Mobile Services</a:t>
            </a:r>
          </a:p>
          <a:p>
            <a:pPr lvl="0" algn="ctr">
              <a:defRPr>
                <a:solidFill>
                  <a:srgbClr val="000000"/>
                </a:solidFill>
                <a:uFillTx/>
              </a:defRPr>
            </a:pPr>
            <a:r>
              <a:rPr sz="900" b="1">
                <a:solidFill>
                  <a:srgbClr val="5A5A5A"/>
                </a:solidFill>
                <a:uFill>
                  <a:solidFill>
                    <a:srgbClr val="4D4D4D"/>
                  </a:solidFill>
                </a:uFill>
              </a:rPr>
              <a:t>for Pivotal CF</a:t>
            </a:r>
          </a:p>
        </p:txBody>
      </p:sp>
      <p:sp>
        <p:nvSpPr>
          <p:cNvPr id="932" name="Shape 932"/>
          <p:cNvSpPr/>
          <p:nvPr/>
        </p:nvSpPr>
        <p:spPr>
          <a:xfrm>
            <a:off x="4336183" y="3246164"/>
            <a:ext cx="917413"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ElasticSearch </a:t>
            </a:r>
          </a:p>
          <a:p>
            <a:pPr lvl="0" algn="ctr">
              <a:defRPr>
                <a:solidFill>
                  <a:srgbClr val="000000"/>
                </a:solidFill>
                <a:uFillTx/>
              </a:defRPr>
            </a:pPr>
            <a:r>
              <a:rPr sz="900" b="1">
                <a:solidFill>
                  <a:srgbClr val="5A5A5A"/>
                </a:solidFill>
                <a:uFill>
                  <a:solidFill>
                    <a:srgbClr val="4D4D4D"/>
                  </a:solidFill>
                </a:uFill>
              </a:rPr>
              <a:t>for Pivotal CF</a:t>
            </a:r>
          </a:p>
        </p:txBody>
      </p:sp>
      <p:sp>
        <p:nvSpPr>
          <p:cNvPr id="933" name="Shape 933"/>
          <p:cNvSpPr/>
          <p:nvPr/>
        </p:nvSpPr>
        <p:spPr>
          <a:xfrm>
            <a:off x="6882706" y="2347240"/>
            <a:ext cx="1190326" cy="34170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900" b="1">
                <a:solidFill>
                  <a:srgbClr val="5A5A5A"/>
                </a:solidFill>
                <a:uFill>
                  <a:solidFill>
                    <a:srgbClr val="4D4D4D"/>
                  </a:solidFill>
                </a:uFill>
              </a:rPr>
              <a:t>CloudBees Jenkins</a:t>
            </a:r>
          </a:p>
          <a:p>
            <a:pPr lvl="0" algn="ctr">
              <a:defRPr>
                <a:solidFill>
                  <a:srgbClr val="000000"/>
                </a:solidFill>
                <a:uFillTx/>
              </a:defRPr>
            </a:pPr>
            <a:r>
              <a:rPr sz="900" b="1">
                <a:solidFill>
                  <a:srgbClr val="5A5A5A"/>
                </a:solidFill>
                <a:uFill>
                  <a:solidFill>
                    <a:srgbClr val="4D4D4D"/>
                  </a:solidFill>
                </a:uFill>
              </a:rPr>
              <a:t>Enterprise</a:t>
            </a:r>
          </a:p>
        </p:txBody>
      </p:sp>
      <p:sp>
        <p:nvSpPr>
          <p:cNvPr id="934" name="Shape 934"/>
          <p:cNvSpPr/>
          <p:nvPr/>
        </p:nvSpPr>
        <p:spPr>
          <a:xfrm>
            <a:off x="4334044" y="2792331"/>
            <a:ext cx="929703" cy="3666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ctr">
              <a:defRPr>
                <a:solidFill>
                  <a:srgbClr val="000000"/>
                </a:solidFill>
                <a:uFillTx/>
              </a:defRPr>
            </a:pPr>
            <a:r>
              <a:rPr sz="1000" b="1">
                <a:solidFill>
                  <a:srgbClr val="5A5A5A"/>
                </a:solidFill>
                <a:uFill>
                  <a:solidFill>
                    <a:srgbClr val="4D4D4D"/>
                  </a:solidFill>
                </a:uFill>
              </a:rPr>
              <a:t>Cassandra</a:t>
            </a:r>
          </a:p>
          <a:p>
            <a:pPr lvl="0" algn="ctr">
              <a:defRPr>
                <a:solidFill>
                  <a:srgbClr val="000000"/>
                </a:solidFill>
                <a:uFillTx/>
              </a:defRPr>
            </a:pPr>
            <a:r>
              <a:rPr sz="1000" b="1">
                <a:solidFill>
                  <a:srgbClr val="5A5A5A"/>
                </a:solidFill>
                <a:uFill>
                  <a:solidFill>
                    <a:srgbClr val="4D4D4D"/>
                  </a:solidFill>
                </a:uFill>
              </a:rPr>
              <a:t>for Pivotal CF</a:t>
            </a:r>
          </a:p>
        </p:txBody>
      </p:sp>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55</a:t>
            </a:fld>
            <a:endParaRPr sz="800">
              <a:solidFill>
                <a:srgbClr val="808080"/>
              </a:solidFill>
              <a:uFill>
                <a:solidFill>
                  <a:srgbClr val="808080"/>
                </a:solidFill>
              </a:uFill>
            </a:endParaRPr>
          </a:p>
        </p:txBody>
      </p:sp>
      <p:sp>
        <p:nvSpPr>
          <p:cNvPr id="962" name="Shape 962"/>
          <p:cNvSpPr/>
          <p:nvPr/>
        </p:nvSpPr>
        <p:spPr>
          <a:xfrm>
            <a:off x="22893" y="1065775"/>
            <a:ext cx="2455402" cy="3451445"/>
          </a:xfrm>
          <a:prstGeom prst="roundRect">
            <a:avLst>
              <a:gd name="adj" fmla="val 4969"/>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sp>
        <p:nvSpPr>
          <p:cNvPr id="963" name="Shape 963"/>
          <p:cNvSpPr>
            <a:spLocks noGrp="1"/>
          </p:cNvSpPr>
          <p:nvPr>
            <p:ph type="title" idx="4294967295"/>
          </p:nvPr>
        </p:nvSpPr>
        <p:spPr>
          <a:xfrm>
            <a:off x="371715" y="249538"/>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Ops Manager + BOSH</a:t>
            </a:r>
          </a:p>
        </p:txBody>
      </p:sp>
      <p:sp>
        <p:nvSpPr>
          <p:cNvPr id="964" name="Shape 964"/>
          <p:cNvSpPr/>
          <p:nvPr/>
        </p:nvSpPr>
        <p:spPr>
          <a:xfrm>
            <a:off x="3093415" y="1080848"/>
            <a:ext cx="3586426" cy="3421299"/>
          </a:xfrm>
          <a:prstGeom prst="roundRect">
            <a:avLst>
              <a:gd name="adj" fmla="val 1485"/>
            </a:avLst>
          </a:prstGeom>
          <a:ln w="25400">
            <a:solidFill>
              <a:srgbClr val="29756E"/>
            </a:solidFill>
            <a:round/>
          </a:ln>
        </p:spPr>
        <p:txBody>
          <a:bodyPr lIns="0" tIns="0" rIns="0" bIns="0" anchor="ctr"/>
          <a:lstStyle/>
          <a:p>
            <a:pPr lvl="0"/>
            <a:endParaRPr/>
          </a:p>
        </p:txBody>
      </p:sp>
      <p:sp>
        <p:nvSpPr>
          <p:cNvPr id="1024" name="Shape 1024"/>
          <p:cNvSpPr/>
          <p:nvPr/>
        </p:nvSpPr>
        <p:spPr>
          <a:xfrm>
            <a:off x="3120239" y="2231654"/>
            <a:ext cx="1580912" cy="32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sp>
        <p:nvSpPr>
          <p:cNvPr id="966" name="Shape 966"/>
          <p:cNvSpPr/>
          <p:nvPr/>
        </p:nvSpPr>
        <p:spPr>
          <a:xfrm flipV="1">
            <a:off x="4529886" y="2419053"/>
            <a:ext cx="202248" cy="202248"/>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7" name="Shape 967"/>
          <p:cNvSpPr/>
          <p:nvPr/>
        </p:nvSpPr>
        <p:spPr>
          <a:xfrm>
            <a:off x="4525596" y="1863592"/>
            <a:ext cx="193360"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68" name="Shape 968"/>
          <p:cNvSpPr/>
          <p:nvPr/>
        </p:nvSpPr>
        <p:spPr>
          <a:xfrm>
            <a:off x="3202374" y="2512456"/>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969" name="Shape 969"/>
          <p:cNvSpPr/>
          <p:nvPr/>
        </p:nvSpPr>
        <p:spPr>
          <a:xfrm>
            <a:off x="3252005" y="259818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pic>
        <p:nvPicPr>
          <p:cNvPr id="970" name="droppedImage.png"/>
          <p:cNvPicPr/>
          <p:nvPr/>
        </p:nvPicPr>
        <p:blipFill>
          <a:blip r:embed="rId2">
            <a:extLst/>
          </a:blip>
          <a:srcRect l="3267" t="13725" r="13071" b="40958"/>
          <a:stretch>
            <a:fillRect/>
          </a:stretch>
        </p:blipFill>
        <p:spPr>
          <a:xfrm>
            <a:off x="5535236" y="1106714"/>
            <a:ext cx="1023765" cy="554540"/>
          </a:xfrm>
          <a:prstGeom prst="rect">
            <a:avLst/>
          </a:prstGeom>
          <a:ln w="3175">
            <a:miter lim="400000"/>
          </a:ln>
          <a:effectLst>
            <a:outerShdw blurRad="127000" dist="76200" dir="2700000" rotWithShape="0">
              <a:srgbClr val="000000">
                <a:alpha val="75000"/>
              </a:srgbClr>
            </a:outerShdw>
          </a:effectLst>
        </p:spPr>
      </p:pic>
      <p:sp>
        <p:nvSpPr>
          <p:cNvPr id="971" name="Shape 971"/>
          <p:cNvSpPr/>
          <p:nvPr/>
        </p:nvSpPr>
        <p:spPr>
          <a:xfrm>
            <a:off x="5778094" y="1599260"/>
            <a:ext cx="666599" cy="3708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a:solidFill>
                  <a:srgbClr val="535353"/>
                </a:solidFill>
                <a:uFill>
                  <a:solidFill>
                    <a:srgbClr val="4D4D4D"/>
                  </a:solidFill>
                </a:uFill>
              </a:rPr>
              <a:t>BOSH</a:t>
            </a:r>
          </a:p>
        </p:txBody>
      </p:sp>
      <p:sp>
        <p:nvSpPr>
          <p:cNvPr id="972" name="Shape 972"/>
          <p:cNvSpPr/>
          <p:nvPr/>
        </p:nvSpPr>
        <p:spPr>
          <a:xfrm>
            <a:off x="3202374" y="3519141"/>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973" name="pasted-image.pdf"/>
          <p:cNvPicPr/>
          <p:nvPr/>
        </p:nvPicPr>
        <p:blipFill>
          <a:blip r:embed="rId3">
            <a:extLst/>
          </a:blip>
          <a:stretch>
            <a:fillRect/>
          </a:stretch>
        </p:blipFill>
        <p:spPr>
          <a:xfrm>
            <a:off x="3302503" y="3649651"/>
            <a:ext cx="241301" cy="227107"/>
          </a:xfrm>
          <a:prstGeom prst="rect">
            <a:avLst/>
          </a:prstGeom>
          <a:ln w="3175">
            <a:miter lim="400000"/>
          </a:ln>
        </p:spPr>
      </p:pic>
      <p:sp>
        <p:nvSpPr>
          <p:cNvPr id="974" name="Shape 974"/>
          <p:cNvSpPr/>
          <p:nvPr/>
        </p:nvSpPr>
        <p:spPr>
          <a:xfrm>
            <a:off x="3202374" y="1621837"/>
            <a:ext cx="1451970" cy="387176"/>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975" name="Shape 975"/>
          <p:cNvSpPr/>
          <p:nvPr/>
        </p:nvSpPr>
        <p:spPr>
          <a:xfrm>
            <a:off x="3252005" y="1681953"/>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976" name="Shape 976"/>
          <p:cNvSpPr/>
          <p:nvPr/>
        </p:nvSpPr>
        <p:spPr>
          <a:xfrm>
            <a:off x="404889" y="1846262"/>
            <a:ext cx="1023938" cy="776288"/>
          </a:xfrm>
          <a:prstGeom prst="rightArrow">
            <a:avLst>
              <a:gd name="adj1" fmla="val 72086"/>
              <a:gd name="adj2" fmla="val 41820"/>
            </a:avLst>
          </a:prstGeom>
          <a:solidFill>
            <a:srgbClr val="66ADA7"/>
          </a:solidFill>
          <a:ln w="12700">
            <a:miter lim="400000"/>
            <a:tailEnd type="triangle"/>
          </a:ln>
        </p:spPr>
        <p:txBody>
          <a:bodyPr lIns="0" tIns="0" rIns="0" bIns="0" anchor="ctr"/>
          <a:lstStyle/>
          <a:p>
            <a:pPr lvl="0" algn="ctr">
              <a:defRPr>
                <a:solidFill>
                  <a:srgbClr val="FFFFFF"/>
                </a:solidFill>
                <a:uFillTx/>
              </a:defRPr>
            </a:pPr>
            <a:endParaRPr/>
          </a:p>
        </p:txBody>
      </p:sp>
      <p:pic>
        <p:nvPicPr>
          <p:cNvPr id="977" name="image13.png" descr="ICON_Person_Q308"/>
          <p:cNvPicPr/>
          <p:nvPr/>
        </p:nvPicPr>
        <p:blipFill>
          <a:blip r:embed="rId4">
            <a:extLst/>
          </a:blip>
          <a:stretch>
            <a:fillRect/>
          </a:stretch>
        </p:blipFill>
        <p:spPr>
          <a:xfrm>
            <a:off x="77832" y="1808162"/>
            <a:ext cx="438151" cy="776288"/>
          </a:xfrm>
          <a:prstGeom prst="rect">
            <a:avLst/>
          </a:prstGeom>
          <a:ln w="12700">
            <a:miter lim="400000"/>
          </a:ln>
        </p:spPr>
      </p:pic>
      <p:sp>
        <p:nvSpPr>
          <p:cNvPr id="978" name="Shape 978"/>
          <p:cNvSpPr/>
          <p:nvPr/>
        </p:nvSpPr>
        <p:spPr>
          <a:xfrm>
            <a:off x="417589" y="2001381"/>
            <a:ext cx="1023938" cy="497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200">
                <a:solidFill>
                  <a:srgbClr val="FFFFFF"/>
                </a:solidFill>
                <a:latin typeface="Avenir Next"/>
                <a:ea typeface="Avenir Next"/>
                <a:cs typeface="Avenir Next"/>
                <a:sym typeface="Avenir Next"/>
              </a:rPr>
              <a:t>Deploy my</a:t>
            </a:r>
          </a:p>
          <a:p>
            <a:pPr lvl="0">
              <a:defRPr>
                <a:solidFill>
                  <a:srgbClr val="000000"/>
                </a:solidFill>
                <a:uFillTx/>
              </a:defRPr>
            </a:pPr>
            <a:r>
              <a:rPr sz="1200">
                <a:solidFill>
                  <a:srgbClr val="FFFFFF"/>
                </a:solidFill>
                <a:latin typeface="Avenir Next"/>
                <a:ea typeface="Avenir Next"/>
                <a:cs typeface="Avenir Next"/>
                <a:sym typeface="Avenir Next"/>
              </a:rPr>
              <a:t>Services</a:t>
            </a:r>
          </a:p>
        </p:txBody>
      </p:sp>
      <p:sp>
        <p:nvSpPr>
          <p:cNvPr id="979" name="Shape 979"/>
          <p:cNvSpPr/>
          <p:nvPr/>
        </p:nvSpPr>
        <p:spPr>
          <a:xfrm>
            <a:off x="6701703" y="1065775"/>
            <a:ext cx="2379906" cy="3451445"/>
          </a:xfrm>
          <a:prstGeom prst="roundRect">
            <a:avLst>
              <a:gd name="adj" fmla="val 2135"/>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980" name="Shape 980"/>
          <p:cNvSpPr/>
          <p:nvPr/>
        </p:nvSpPr>
        <p:spPr>
          <a:xfrm>
            <a:off x="6766258" y="1806503"/>
            <a:ext cx="2250796" cy="893985"/>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nchor="ctr"/>
          <a:lstStyle/>
          <a:p>
            <a:pPr lvl="0">
              <a:defRPr sz="1200" b="1">
                <a:solidFill>
                  <a:srgbClr val="FFFFFF"/>
                </a:solidFill>
                <a:uFillTx/>
              </a:defRPr>
            </a:pPr>
            <a:endParaRPr/>
          </a:p>
        </p:txBody>
      </p:sp>
      <p:sp>
        <p:nvSpPr>
          <p:cNvPr id="981" name="Shape 981"/>
          <p:cNvSpPr/>
          <p:nvPr/>
        </p:nvSpPr>
        <p:spPr>
          <a:xfrm>
            <a:off x="6903411" y="2209343"/>
            <a:ext cx="1224551"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Worker VMs</a:t>
            </a:r>
          </a:p>
        </p:txBody>
      </p:sp>
      <p:grpSp>
        <p:nvGrpSpPr>
          <p:cNvPr id="988" name="Group 988"/>
          <p:cNvGrpSpPr/>
          <p:nvPr/>
        </p:nvGrpSpPr>
        <p:grpSpPr>
          <a:xfrm>
            <a:off x="8264947" y="1876806"/>
            <a:ext cx="649948" cy="753379"/>
            <a:chOff x="0" y="0"/>
            <a:chExt cx="649947" cy="753377"/>
          </a:xfrm>
        </p:grpSpPr>
        <p:pic>
          <p:nvPicPr>
            <p:cNvPr id="982" name="image26.png" descr="ICON_VM_basic_label_Q308"/>
            <p:cNvPicPr/>
            <p:nvPr/>
          </p:nvPicPr>
          <p:blipFill>
            <a:blip r:embed="rId5">
              <a:extLst/>
            </a:blip>
            <a:stretch>
              <a:fillRect/>
            </a:stretch>
          </p:blipFill>
          <p:spPr>
            <a:xfrm>
              <a:off x="0" y="185425"/>
              <a:ext cx="313069" cy="366946"/>
            </a:xfrm>
            <a:prstGeom prst="rect">
              <a:avLst/>
            </a:prstGeom>
            <a:ln w="12700" cap="flat">
              <a:noFill/>
              <a:miter lim="400000"/>
            </a:ln>
            <a:effectLst/>
          </p:spPr>
        </p:pic>
        <p:pic>
          <p:nvPicPr>
            <p:cNvPr id="983" name="image26.png" descr="ICON_VM_basic_label_Q308"/>
            <p:cNvPicPr/>
            <p:nvPr/>
          </p:nvPicPr>
          <p:blipFill>
            <a:blip r:embed="rId5">
              <a:extLst/>
            </a:blip>
            <a:stretch>
              <a:fillRect/>
            </a:stretch>
          </p:blipFill>
          <p:spPr>
            <a:xfrm>
              <a:off x="167319" y="285928"/>
              <a:ext cx="313069" cy="366947"/>
            </a:xfrm>
            <a:prstGeom prst="rect">
              <a:avLst/>
            </a:prstGeom>
            <a:ln w="12700" cap="flat">
              <a:noFill/>
              <a:miter lim="400000"/>
            </a:ln>
            <a:effectLst/>
          </p:spPr>
        </p:pic>
        <p:pic>
          <p:nvPicPr>
            <p:cNvPr id="984" name="image26.png" descr="ICON_VM_basic_label_Q308"/>
            <p:cNvPicPr/>
            <p:nvPr/>
          </p:nvPicPr>
          <p:blipFill>
            <a:blip r:embed="rId5">
              <a:extLst/>
            </a:blip>
            <a:stretch>
              <a:fillRect/>
            </a:stretch>
          </p:blipFill>
          <p:spPr>
            <a:xfrm>
              <a:off x="334638" y="386432"/>
              <a:ext cx="313069" cy="366946"/>
            </a:xfrm>
            <a:prstGeom prst="rect">
              <a:avLst/>
            </a:prstGeom>
            <a:ln w="12700" cap="flat">
              <a:noFill/>
              <a:miter lim="400000"/>
            </a:ln>
            <a:effectLst/>
          </p:spPr>
        </p:pic>
        <p:pic>
          <p:nvPicPr>
            <p:cNvPr id="985" name="image26.png" descr="ICON_VM_basic_label_Q308"/>
            <p:cNvPicPr/>
            <p:nvPr/>
          </p:nvPicPr>
          <p:blipFill>
            <a:blip r:embed="rId5">
              <a:extLst/>
            </a:blip>
            <a:stretch>
              <a:fillRect/>
            </a:stretch>
          </p:blipFill>
          <p:spPr>
            <a:xfrm>
              <a:off x="2240" y="0"/>
              <a:ext cx="313069" cy="366946"/>
            </a:xfrm>
            <a:prstGeom prst="rect">
              <a:avLst/>
            </a:prstGeom>
            <a:ln w="12700" cap="flat">
              <a:noFill/>
              <a:miter lim="400000"/>
            </a:ln>
            <a:effectLst/>
          </p:spPr>
        </p:pic>
        <p:pic>
          <p:nvPicPr>
            <p:cNvPr id="986" name="image26.png" descr="ICON_VM_basic_label_Q308"/>
            <p:cNvPicPr/>
            <p:nvPr/>
          </p:nvPicPr>
          <p:blipFill>
            <a:blip r:embed="rId5">
              <a:extLst/>
            </a:blip>
            <a:stretch>
              <a:fillRect/>
            </a:stretch>
          </p:blipFill>
          <p:spPr>
            <a:xfrm>
              <a:off x="169559" y="100503"/>
              <a:ext cx="313069" cy="366946"/>
            </a:xfrm>
            <a:prstGeom prst="rect">
              <a:avLst/>
            </a:prstGeom>
            <a:ln w="12700" cap="flat">
              <a:noFill/>
              <a:miter lim="400000"/>
            </a:ln>
            <a:effectLst/>
          </p:spPr>
        </p:pic>
        <p:pic>
          <p:nvPicPr>
            <p:cNvPr id="987" name="image26.png" descr="ICON_VM_basic_label_Q308"/>
            <p:cNvPicPr/>
            <p:nvPr/>
          </p:nvPicPr>
          <p:blipFill>
            <a:blip r:embed="rId5">
              <a:extLst/>
            </a:blip>
            <a:stretch>
              <a:fillRect/>
            </a:stretch>
          </p:blipFill>
          <p:spPr>
            <a:xfrm>
              <a:off x="336879" y="201006"/>
              <a:ext cx="313069" cy="366946"/>
            </a:xfrm>
            <a:prstGeom prst="rect">
              <a:avLst/>
            </a:prstGeom>
            <a:ln w="12700" cap="flat">
              <a:noFill/>
              <a:miter lim="400000"/>
            </a:ln>
            <a:effectLst/>
          </p:spPr>
        </p:pic>
      </p:grpSp>
      <p:sp>
        <p:nvSpPr>
          <p:cNvPr id="989" name="Shape 989"/>
          <p:cNvSpPr/>
          <p:nvPr/>
        </p:nvSpPr>
        <p:spPr>
          <a:xfrm>
            <a:off x="6587969" y="2243967"/>
            <a:ext cx="207368" cy="1"/>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990" name="Shape 990"/>
          <p:cNvSpPr/>
          <p:nvPr/>
        </p:nvSpPr>
        <p:spPr>
          <a:xfrm>
            <a:off x="7758171" y="2736188"/>
            <a:ext cx="1" cy="305678"/>
          </a:xfrm>
          <a:prstGeom prst="line">
            <a:avLst/>
          </a:prstGeom>
          <a:ln w="19050">
            <a:solidFill>
              <a:srgbClr val="535353"/>
            </a:solidFill>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nvGrpSpPr>
          <p:cNvPr id="995" name="Group 995"/>
          <p:cNvGrpSpPr/>
          <p:nvPr/>
        </p:nvGrpSpPr>
        <p:grpSpPr>
          <a:xfrm>
            <a:off x="6820551" y="3043657"/>
            <a:ext cx="2199589" cy="682399"/>
            <a:chOff x="0" y="0"/>
            <a:chExt cx="2199587" cy="682397"/>
          </a:xfrm>
        </p:grpSpPr>
        <p:sp>
          <p:nvSpPr>
            <p:cNvPr id="991" name="Shape 99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2" name="Shape 992"/>
            <p:cNvSpPr/>
            <p:nvPr/>
          </p:nvSpPr>
          <p:spPr>
            <a:xfrm>
              <a:off x="41350" y="19884"/>
              <a:ext cx="2046145"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993"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994" name="Shape 994"/>
            <p:cNvSpPr/>
            <p:nvPr/>
          </p:nvSpPr>
          <p:spPr>
            <a:xfrm rot="11254553">
              <a:off x="47521" y="196909"/>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0" name="Group 1000"/>
          <p:cNvGrpSpPr/>
          <p:nvPr/>
        </p:nvGrpSpPr>
        <p:grpSpPr>
          <a:xfrm>
            <a:off x="6820551" y="3323619"/>
            <a:ext cx="2199588" cy="682399"/>
            <a:chOff x="0" y="0"/>
            <a:chExt cx="2199586" cy="682397"/>
          </a:xfrm>
        </p:grpSpPr>
        <p:sp>
          <p:nvSpPr>
            <p:cNvPr id="996" name="Shape 996"/>
            <p:cNvSpPr/>
            <p:nvPr/>
          </p:nvSpPr>
          <p:spPr>
            <a:xfrm>
              <a:off x="0" y="0"/>
              <a:ext cx="2199587"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997" name="Shape 997"/>
            <p:cNvSpPr/>
            <p:nvPr/>
          </p:nvSpPr>
          <p:spPr>
            <a:xfrm>
              <a:off x="41350" y="30617"/>
              <a:ext cx="1852672"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998" name="image10.png" descr="ICON_VM_basic_label_Q308"/>
            <p:cNvPicPr/>
            <p:nvPr/>
          </p:nvPicPr>
          <p:blipFill>
            <a:blip r:embed="rId6">
              <a:extLst/>
            </a:blip>
            <a:stretch>
              <a:fillRect/>
            </a:stretch>
          </p:blipFill>
          <p:spPr>
            <a:xfrm>
              <a:off x="1692456" y="170944"/>
              <a:ext cx="404362" cy="473951"/>
            </a:xfrm>
            <a:prstGeom prst="rect">
              <a:avLst/>
            </a:prstGeom>
            <a:ln w="12700" cap="flat">
              <a:noFill/>
              <a:miter lim="400000"/>
            </a:ln>
            <a:effectLst/>
          </p:spPr>
        </p:pic>
        <p:sp>
          <p:nvSpPr>
            <p:cNvPr id="999" name="Shape 999"/>
            <p:cNvSpPr/>
            <p:nvPr/>
          </p:nvSpPr>
          <p:spPr>
            <a:xfrm>
              <a:off x="55064" y="212362"/>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006" name="Group 1006"/>
          <p:cNvGrpSpPr/>
          <p:nvPr/>
        </p:nvGrpSpPr>
        <p:grpSpPr>
          <a:xfrm>
            <a:off x="6820551" y="3598004"/>
            <a:ext cx="2199589" cy="682398"/>
            <a:chOff x="0" y="0"/>
            <a:chExt cx="2199587" cy="682397"/>
          </a:xfrm>
        </p:grpSpPr>
        <p:sp>
          <p:nvSpPr>
            <p:cNvPr id="1001" name="Shape 1001"/>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002" name="Shape 1002"/>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sp>
          <p:nvSpPr>
            <p:cNvPr id="1003" name="Shape 1003"/>
            <p:cNvSpPr/>
            <p:nvPr/>
          </p:nvSpPr>
          <p:spPr>
            <a:xfrm>
              <a:off x="64398" y="205970"/>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pic>
          <p:nvPicPr>
            <p:cNvPr id="1004" name="image10.png" descr="ICON_VM_basic_label_Q308"/>
            <p:cNvPicPr/>
            <p:nvPr/>
          </p:nvPicPr>
          <p:blipFill>
            <a:blip r:embed="rId6">
              <a:extLst/>
            </a:blip>
            <a:stretch>
              <a:fillRect/>
            </a:stretch>
          </p:blipFill>
          <p:spPr>
            <a:xfrm>
              <a:off x="1692456" y="170944"/>
              <a:ext cx="404363" cy="473951"/>
            </a:xfrm>
            <a:prstGeom prst="rect">
              <a:avLst/>
            </a:prstGeom>
            <a:ln w="12700" cap="flat">
              <a:noFill/>
              <a:miter lim="400000"/>
            </a:ln>
            <a:effectLst/>
          </p:spPr>
        </p:pic>
        <p:sp>
          <p:nvSpPr>
            <p:cNvPr id="1005" name="Shape 1005"/>
            <p:cNvSpPr/>
            <p:nvPr/>
          </p:nvSpPr>
          <p:spPr>
            <a:xfrm>
              <a:off x="779746" y="352659"/>
              <a:ext cx="779464" cy="227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sp>
        <p:nvSpPr>
          <p:cNvPr id="1007" name="Shape 1007"/>
          <p:cNvSpPr/>
          <p:nvPr/>
        </p:nvSpPr>
        <p:spPr>
          <a:xfrm>
            <a:off x="4701150" y="2047924"/>
            <a:ext cx="1886820"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008" name="pasted-image.pdf"/>
          <p:cNvPicPr/>
          <p:nvPr/>
        </p:nvPicPr>
        <p:blipFill>
          <a:blip r:embed="rId7">
            <a:extLst/>
          </a:blip>
          <a:stretch>
            <a:fillRect/>
          </a:stretch>
        </p:blipFill>
        <p:spPr>
          <a:xfrm>
            <a:off x="4780033" y="2103433"/>
            <a:ext cx="213189" cy="274100"/>
          </a:xfrm>
          <a:prstGeom prst="rect">
            <a:avLst/>
          </a:prstGeom>
          <a:ln w="3175">
            <a:miter lim="400000"/>
          </a:ln>
        </p:spPr>
      </p:pic>
      <p:sp>
        <p:nvSpPr>
          <p:cNvPr id="1025" name="Shape 1025"/>
          <p:cNvSpPr/>
          <p:nvPr/>
        </p:nvSpPr>
        <p:spPr>
          <a:xfrm>
            <a:off x="5793854" y="3396913"/>
            <a:ext cx="1026689" cy="6248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7838" y="20750"/>
                  <a:pt x="638" y="13550"/>
                  <a:pt x="0" y="0"/>
                </a:cubicBezTo>
              </a:path>
            </a:pathLst>
          </a:custGeom>
          <a:ln w="19050">
            <a:solidFill>
              <a:srgbClr val="535353"/>
            </a:solidFill>
            <a:tailEnd type="triangle"/>
          </a:ln>
        </p:spPr>
        <p:txBody>
          <a:bodyPr/>
          <a:lstStyle/>
          <a:p>
            <a:pPr lvl="0"/>
            <a:endParaRPr/>
          </a:p>
        </p:txBody>
      </p:sp>
      <p:sp>
        <p:nvSpPr>
          <p:cNvPr id="1026" name="Shape 1026"/>
          <p:cNvSpPr/>
          <p:nvPr/>
        </p:nvSpPr>
        <p:spPr>
          <a:xfrm>
            <a:off x="4520558" y="3208563"/>
            <a:ext cx="995084" cy="593138"/>
          </a:xfrm>
          <a:custGeom>
            <a:avLst/>
            <a:gdLst/>
            <a:ahLst/>
            <a:cxnLst>
              <a:cxn ang="0">
                <a:pos x="wd2" y="hd2"/>
              </a:cxn>
              <a:cxn ang="5400000">
                <a:pos x="wd2" y="hd2"/>
              </a:cxn>
              <a:cxn ang="10800000">
                <a:pos x="wd2" y="hd2"/>
              </a:cxn>
              <a:cxn ang="16200000">
                <a:pos x="wd2" y="hd2"/>
              </a:cxn>
            </a:cxnLst>
            <a:rect l="0" t="0" r="r" b="b"/>
            <a:pathLst>
              <a:path w="21063" h="20951" extrusionOk="0">
                <a:moveTo>
                  <a:pt x="21031" y="0"/>
                </a:moveTo>
                <a:cubicBezTo>
                  <a:pt x="21600" y="14632"/>
                  <a:pt x="14590" y="21600"/>
                  <a:pt x="0" y="20903"/>
                </a:cubicBezTo>
              </a:path>
            </a:pathLst>
          </a:custGeom>
          <a:ln w="19050">
            <a:solidFill>
              <a:srgbClr val="535353"/>
            </a:solidFill>
            <a:tailEnd type="triangle"/>
          </a:ln>
        </p:spPr>
        <p:txBody>
          <a:bodyPr/>
          <a:lstStyle/>
          <a:p>
            <a:pPr lvl="0"/>
            <a:endParaRPr/>
          </a:p>
        </p:txBody>
      </p:sp>
      <p:sp>
        <p:nvSpPr>
          <p:cNvPr id="1011" name="Shape 1011"/>
          <p:cNvSpPr/>
          <p:nvPr/>
        </p:nvSpPr>
        <p:spPr>
          <a:xfrm>
            <a:off x="4696659" y="3014361"/>
            <a:ext cx="1895803"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012" name="pasted-image.pdf"/>
          <p:cNvPicPr/>
          <p:nvPr/>
        </p:nvPicPr>
        <p:blipFill>
          <a:blip r:embed="rId8">
            <a:extLst/>
          </a:blip>
          <a:stretch>
            <a:fillRect/>
          </a:stretch>
        </p:blipFill>
        <p:spPr>
          <a:xfrm>
            <a:off x="4753277" y="3100344"/>
            <a:ext cx="266701" cy="215901"/>
          </a:xfrm>
          <a:prstGeom prst="rect">
            <a:avLst/>
          </a:prstGeom>
          <a:ln w="3175">
            <a:miter lim="400000"/>
          </a:ln>
        </p:spPr>
      </p:pic>
      <p:cxnSp>
        <p:nvCxnSpPr>
          <p:cNvPr id="1013" name="Connector 1013"/>
          <p:cNvCxnSpPr>
            <a:stCxn id="1011" idx="0"/>
            <a:endCxn id="1007" idx="0"/>
          </p:cNvCxnSpPr>
          <p:nvPr/>
        </p:nvCxnSpPr>
        <p:spPr>
          <a:xfrm flipV="1">
            <a:off x="5644560" y="2229715"/>
            <a:ext cx="1" cy="978849"/>
          </a:xfrm>
          <a:prstGeom prst="straightConnector1">
            <a:avLst/>
          </a:prstGeom>
          <a:ln w="19050">
            <a:solidFill>
              <a:srgbClr val="535353"/>
            </a:solidFill>
            <a:tailEnd type="triangle"/>
          </a:ln>
        </p:spPr>
      </p:cxnSp>
      <p:sp>
        <p:nvSpPr>
          <p:cNvPr id="1014" name="Shape 1014"/>
          <p:cNvSpPr/>
          <p:nvPr/>
        </p:nvSpPr>
        <p:spPr>
          <a:xfrm>
            <a:off x="8382449" y="1070650"/>
            <a:ext cx="652777"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FFFFFF"/>
                </a:solidFill>
              </a:defRPr>
            </a:lvl1pPr>
          </a:lstStyle>
          <a:p>
            <a:pPr lvl="0">
              <a:defRPr sz="1800">
                <a:solidFill>
                  <a:srgbClr val="000000"/>
                </a:solidFill>
                <a:uFillTx/>
              </a:defRPr>
            </a:pPr>
            <a:r>
              <a:rPr sz="2100" dirty="0">
                <a:solidFill>
                  <a:srgbClr val="FFFFFF"/>
                </a:solidFill>
                <a:uFill>
                  <a:solidFill>
                    <a:srgbClr val="4D4D4D"/>
                  </a:solidFill>
                </a:uFill>
              </a:rPr>
              <a:t>IaaS</a:t>
            </a:r>
          </a:p>
        </p:txBody>
      </p:sp>
      <p:sp>
        <p:nvSpPr>
          <p:cNvPr id="1015" name="Shape 1015"/>
          <p:cNvSpPr/>
          <p:nvPr/>
        </p:nvSpPr>
        <p:spPr>
          <a:xfrm>
            <a:off x="1419729" y="1254548"/>
            <a:ext cx="1654684" cy="3257066"/>
          </a:xfrm>
          <a:prstGeom prst="roundRect">
            <a:avLst>
              <a:gd name="adj" fmla="val 10591"/>
            </a:avLst>
          </a:prstGeom>
          <a:gradFill>
            <a:gsLst>
              <a:gs pos="0">
                <a:srgbClr val="29756E"/>
              </a:gs>
              <a:gs pos="100000">
                <a:srgbClr val="29756E"/>
              </a:gs>
            </a:gsLst>
            <a:lin ang="5400000"/>
          </a:gra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1016" name="CF_Logo_Square_White_HighRes.png"/>
          <p:cNvPicPr/>
          <p:nvPr/>
        </p:nvPicPr>
        <p:blipFill>
          <a:blip r:embed="rId9">
            <a:alphaModFix amt="88458"/>
            <a:extLst/>
          </a:blip>
          <a:stretch>
            <a:fillRect/>
          </a:stretch>
        </p:blipFill>
        <p:spPr>
          <a:xfrm>
            <a:off x="1845989" y="1427281"/>
            <a:ext cx="779276" cy="776163"/>
          </a:xfrm>
          <a:prstGeom prst="rect">
            <a:avLst/>
          </a:prstGeom>
          <a:ln w="12700">
            <a:miter lim="400000"/>
          </a:ln>
          <a:effectLst>
            <a:outerShdw blurRad="177800" dist="25400" dir="5400000" rotWithShape="0">
              <a:srgbClr val="FFFFFF">
                <a:alpha val="77870"/>
              </a:srgbClr>
            </a:outerShdw>
          </a:effectLst>
        </p:spPr>
      </p:pic>
      <p:pic>
        <p:nvPicPr>
          <p:cNvPr id="1017" name="pasted-image.png"/>
          <p:cNvPicPr/>
          <p:nvPr/>
        </p:nvPicPr>
        <p:blipFill>
          <a:blip r:embed="rId10">
            <a:extLst/>
          </a:blip>
          <a:stretch>
            <a:fillRect/>
          </a:stretch>
        </p:blipFill>
        <p:spPr>
          <a:xfrm>
            <a:off x="2286502" y="2954163"/>
            <a:ext cx="631429" cy="631429"/>
          </a:xfrm>
          <a:prstGeom prst="rect">
            <a:avLst/>
          </a:prstGeom>
          <a:ln w="12700">
            <a:miter lim="400000"/>
          </a:ln>
        </p:spPr>
      </p:pic>
      <p:pic>
        <p:nvPicPr>
          <p:cNvPr id="1018" name="pasted-image.png"/>
          <p:cNvPicPr/>
          <p:nvPr/>
        </p:nvPicPr>
        <p:blipFill>
          <a:blip r:embed="rId11">
            <a:extLst/>
          </a:blip>
          <a:stretch>
            <a:fillRect/>
          </a:stretch>
        </p:blipFill>
        <p:spPr>
          <a:xfrm>
            <a:off x="2300834" y="2228516"/>
            <a:ext cx="602765" cy="602765"/>
          </a:xfrm>
          <a:prstGeom prst="rect">
            <a:avLst/>
          </a:prstGeom>
          <a:ln w="12700">
            <a:miter lim="400000"/>
          </a:ln>
        </p:spPr>
      </p:pic>
      <p:pic>
        <p:nvPicPr>
          <p:cNvPr id="1019" name="pasted-image.png"/>
          <p:cNvPicPr/>
          <p:nvPr/>
        </p:nvPicPr>
        <p:blipFill>
          <a:blip r:embed="rId12">
            <a:extLst/>
          </a:blip>
          <a:stretch>
            <a:fillRect/>
          </a:stretch>
        </p:blipFill>
        <p:spPr>
          <a:xfrm>
            <a:off x="1565414" y="2228516"/>
            <a:ext cx="602901" cy="602901"/>
          </a:xfrm>
          <a:prstGeom prst="rect">
            <a:avLst/>
          </a:prstGeom>
          <a:ln w="12700">
            <a:miter lim="400000"/>
          </a:ln>
        </p:spPr>
      </p:pic>
      <p:pic>
        <p:nvPicPr>
          <p:cNvPr id="1020" name="pasted-image.png"/>
          <p:cNvPicPr/>
          <p:nvPr/>
        </p:nvPicPr>
        <p:blipFill>
          <a:blip r:embed="rId13">
            <a:extLst/>
          </a:blip>
          <a:stretch>
            <a:fillRect/>
          </a:stretch>
        </p:blipFill>
        <p:spPr>
          <a:xfrm>
            <a:off x="1551150" y="2946636"/>
            <a:ext cx="631429" cy="631429"/>
          </a:xfrm>
          <a:prstGeom prst="rect">
            <a:avLst/>
          </a:prstGeom>
          <a:ln w="12700">
            <a:miter lim="400000"/>
          </a:ln>
        </p:spPr>
      </p:pic>
      <p:pic>
        <p:nvPicPr>
          <p:cNvPr id="1021" name="pasted-image.png"/>
          <p:cNvPicPr/>
          <p:nvPr/>
        </p:nvPicPr>
        <p:blipFill>
          <a:blip r:embed="rId14">
            <a:extLst/>
          </a:blip>
          <a:stretch>
            <a:fillRect/>
          </a:stretch>
        </p:blipFill>
        <p:spPr>
          <a:xfrm>
            <a:off x="1414389" y="1113877"/>
            <a:ext cx="1656113" cy="415556"/>
          </a:xfrm>
          <a:prstGeom prst="rect">
            <a:avLst/>
          </a:prstGeom>
          <a:ln w="12700">
            <a:miter lim="400000"/>
          </a:ln>
        </p:spPr>
      </p:pic>
      <p:pic>
        <p:nvPicPr>
          <p:cNvPr id="1022" name="pasted-image.png"/>
          <p:cNvPicPr/>
          <p:nvPr/>
        </p:nvPicPr>
        <p:blipFill>
          <a:blip r:embed="rId15">
            <a:extLst/>
          </a:blip>
          <a:stretch>
            <a:fillRect/>
          </a:stretch>
        </p:blipFill>
        <p:spPr>
          <a:xfrm>
            <a:off x="1617944" y="3767037"/>
            <a:ext cx="497841" cy="497841"/>
          </a:xfrm>
          <a:prstGeom prst="rect">
            <a:avLst/>
          </a:prstGeom>
          <a:ln w="12700">
            <a:miter lim="400000"/>
          </a:ln>
        </p:spPr>
      </p:pic>
      <p:pic>
        <p:nvPicPr>
          <p:cNvPr id="1023" name="pasted-image.png"/>
          <p:cNvPicPr/>
          <p:nvPr/>
        </p:nvPicPr>
        <p:blipFill>
          <a:blip r:embed="rId16">
            <a:extLst/>
          </a:blip>
          <a:stretch>
            <a:fillRect/>
          </a:stretch>
        </p:blipFill>
        <p:spPr>
          <a:xfrm>
            <a:off x="2331549" y="3749257"/>
            <a:ext cx="533401" cy="533401"/>
          </a:xfrm>
          <a:prstGeom prst="rect">
            <a:avLst/>
          </a:prstGeom>
          <a:ln w="12700">
            <a:miter lim="400000"/>
          </a:ln>
        </p:spPr>
      </p:pic>
    </p:spTree>
    <p:extLst>
      <p:ext uri="{BB962C8B-B14F-4D97-AF65-F5344CB8AC3E}">
        <p14:creationId xmlns:p14="http://schemas.microsoft.com/office/powerpoint/2010/main" val="3609390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962"/>
                                        </p:tgtEl>
                                        <p:attrNameLst>
                                          <p:attrName>style.visibility</p:attrName>
                                        </p:attrNameLst>
                                      </p:cBhvr>
                                      <p:to>
                                        <p:strVal val="visible"/>
                                      </p:to>
                                    </p:set>
                                    <p:animEffect transition="in" filter="wipe(right)">
                                      <p:cBhvr>
                                        <p:cTn id="7" dur="500"/>
                                        <p:tgtEl>
                                          <p:spTgt spid="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iterate>
                                    <p:tmAbs val="0"/>
                                  </p:iterate>
                                  <p:childTnLst>
                                    <p:set>
                                      <p:cBhvr>
                                        <p:cTn id="11" fill="hold"/>
                                        <p:tgtEl>
                                          <p:spTgt spid="976"/>
                                        </p:tgtEl>
                                        <p:attrNameLst>
                                          <p:attrName>style.visibility</p:attrName>
                                        </p:attrNameLst>
                                      </p:cBhvr>
                                      <p:to>
                                        <p:strVal val="visible"/>
                                      </p:to>
                                    </p:set>
                                    <p:animEffect transition="in" filter="wipe(left)">
                                      <p:cBhvr>
                                        <p:cTn id="12" dur="500"/>
                                        <p:tgtEl>
                                          <p:spTgt spid="976"/>
                                        </p:tgtEl>
                                      </p:cBhvr>
                                    </p:animEffect>
                                  </p:childTnLst>
                                </p:cTn>
                              </p:par>
                            </p:childTnLst>
                          </p:cTn>
                        </p:par>
                        <p:par>
                          <p:cTn id="13" fill="hold">
                            <p:stCondLst>
                              <p:cond delay="500"/>
                            </p:stCondLst>
                            <p:childTnLst>
                              <p:par>
                                <p:cTn id="14" presetID="22" presetClass="entr" presetSubtype="8" fill="hold" grpId="0" nodeType="afterEffect">
                                  <p:stCondLst>
                                    <p:cond delay="0"/>
                                  </p:stCondLst>
                                  <p:iterate>
                                    <p:tmAbs val="0"/>
                                  </p:iterate>
                                  <p:childTnLst>
                                    <p:set>
                                      <p:cBhvr>
                                        <p:cTn id="15" fill="hold"/>
                                        <p:tgtEl>
                                          <p:spTgt spid="978"/>
                                        </p:tgtEl>
                                        <p:attrNameLst>
                                          <p:attrName>style.visibility</p:attrName>
                                        </p:attrNameLst>
                                      </p:cBhvr>
                                      <p:to>
                                        <p:strVal val="visible"/>
                                      </p:to>
                                    </p:set>
                                    <p:animEffect transition="in" filter="wipe(left)">
                                      <p:cBhvr>
                                        <p:cTn id="16" dur="500"/>
                                        <p:tgtEl>
                                          <p:spTgt spid="978"/>
                                        </p:tgtEl>
                                      </p:cBhvr>
                                    </p:animEffect>
                                  </p:childTnLst>
                                </p:cTn>
                              </p:par>
                            </p:childTnLst>
                          </p:cTn>
                        </p:par>
                        <p:par>
                          <p:cTn id="17" fill="hold">
                            <p:stCondLst>
                              <p:cond delay="1000"/>
                            </p:stCondLst>
                            <p:childTnLst>
                              <p:par>
                                <p:cTn id="18" presetID="22" presetClass="entr" presetSubtype="8" fill="hold" grpId="0" nodeType="afterEffect">
                                  <p:stCondLst>
                                    <p:cond delay="0"/>
                                  </p:stCondLst>
                                  <p:iterate>
                                    <p:tmAbs val="0"/>
                                  </p:iterate>
                                  <p:childTnLst>
                                    <p:set>
                                      <p:cBhvr>
                                        <p:cTn id="19" fill="hold"/>
                                        <p:tgtEl>
                                          <p:spTgt spid="1024"/>
                                        </p:tgtEl>
                                        <p:attrNameLst>
                                          <p:attrName>style.visibility</p:attrName>
                                        </p:attrNameLst>
                                      </p:cBhvr>
                                      <p:to>
                                        <p:strVal val="visible"/>
                                      </p:to>
                                    </p:set>
                                    <p:animEffect transition="in" filter="wipe(left)">
                                      <p:cBhvr>
                                        <p:cTn id="20" dur="500"/>
                                        <p:tgtEl>
                                          <p:spTgt spid="10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iterate>
                                    <p:tmAbs val="0"/>
                                  </p:iterate>
                                  <p:childTnLst>
                                    <p:set>
                                      <p:cBhvr>
                                        <p:cTn id="24" fill="hold"/>
                                        <p:tgtEl>
                                          <p:spTgt spid="989"/>
                                        </p:tgtEl>
                                        <p:attrNameLst>
                                          <p:attrName>style.visibility</p:attrName>
                                        </p:attrNameLst>
                                      </p:cBhvr>
                                      <p:to>
                                        <p:strVal val="visible"/>
                                      </p:to>
                                    </p:set>
                                    <p:animEffect transition="in" filter="wipe(left)">
                                      <p:cBhvr>
                                        <p:cTn id="25" dur="500"/>
                                        <p:tgtEl>
                                          <p:spTgt spid="989"/>
                                        </p:tgtEl>
                                      </p:cBhvr>
                                    </p:animEffect>
                                  </p:childTnLst>
                                </p:cTn>
                              </p:par>
                            </p:childTnLst>
                          </p:cTn>
                        </p:par>
                        <p:par>
                          <p:cTn id="26" fill="hold">
                            <p:stCondLst>
                              <p:cond delay="500"/>
                            </p:stCondLst>
                            <p:childTnLst>
                              <p:par>
                                <p:cTn id="27" presetID="10" presetClass="exit" presetSubtype="0" fill="hold" grpId="1" nodeType="afterEffect">
                                  <p:stCondLst>
                                    <p:cond delay="0"/>
                                  </p:stCondLst>
                                  <p:iterate>
                                    <p:tmAbs val="0"/>
                                  </p:iterate>
                                  <p:childTnLst>
                                    <p:animEffect transition="out" filter="fade">
                                      <p:cBhvr>
                                        <p:cTn id="28" dur="500" fill="hold"/>
                                        <p:tgtEl>
                                          <p:spTgt spid="989"/>
                                        </p:tgtEl>
                                      </p:cBhvr>
                                    </p:animEffect>
                                    <p:set>
                                      <p:cBhvr>
                                        <p:cTn id="29" fill="hold">
                                          <p:stCondLst>
                                            <p:cond delay="499"/>
                                          </p:stCondLst>
                                        </p:cTn>
                                        <p:tgtEl>
                                          <p:spTgt spid="989"/>
                                        </p:tgtEl>
                                        <p:attrNameLst>
                                          <p:attrName>style.visibility</p:attrName>
                                        </p:attrNameLst>
                                      </p:cBhvr>
                                      <p:to>
                                        <p:strVal val="hidden"/>
                                      </p:to>
                                    </p:set>
                                  </p:childTnLst>
                                </p:cTn>
                              </p:par>
                            </p:childTnLst>
                          </p:cTn>
                        </p:par>
                        <p:par>
                          <p:cTn id="30" fill="hold">
                            <p:stCondLst>
                              <p:cond delay="1000"/>
                            </p:stCondLst>
                            <p:childTnLst>
                              <p:par>
                                <p:cTn id="31" presetID="22" presetClass="entr" presetSubtype="8" fill="hold" grpId="0" nodeType="afterEffect">
                                  <p:stCondLst>
                                    <p:cond delay="0"/>
                                  </p:stCondLst>
                                  <p:iterate>
                                    <p:tmAbs val="0"/>
                                  </p:iterate>
                                  <p:childTnLst>
                                    <p:set>
                                      <p:cBhvr>
                                        <p:cTn id="32" fill="hold"/>
                                        <p:tgtEl>
                                          <p:spTgt spid="990"/>
                                        </p:tgtEl>
                                        <p:attrNameLst>
                                          <p:attrName>style.visibility</p:attrName>
                                        </p:attrNameLst>
                                      </p:cBhvr>
                                      <p:to>
                                        <p:strVal val="visible"/>
                                      </p:to>
                                    </p:set>
                                    <p:animEffect transition="in" filter="wipe(left)">
                                      <p:cBhvr>
                                        <p:cTn id="33" dur="500"/>
                                        <p:tgtEl>
                                          <p:spTgt spid="990"/>
                                        </p:tgtEl>
                                      </p:cBhvr>
                                    </p:animEffect>
                                  </p:childTnLst>
                                </p:cTn>
                              </p:par>
                            </p:childTnLst>
                          </p:cTn>
                        </p:par>
                        <p:par>
                          <p:cTn id="34" fill="hold">
                            <p:stCondLst>
                              <p:cond delay="1500"/>
                            </p:stCondLst>
                            <p:childTnLst>
                              <p:par>
                                <p:cTn id="35" presetID="22" presetClass="entr" presetSubtype="8" fill="hold" grpId="0" nodeType="afterEffect">
                                  <p:stCondLst>
                                    <p:cond delay="0"/>
                                  </p:stCondLst>
                                  <p:iterate>
                                    <p:tmAbs val="0"/>
                                  </p:iterate>
                                  <p:childTnLst>
                                    <p:set>
                                      <p:cBhvr>
                                        <p:cTn id="36" fill="hold"/>
                                        <p:tgtEl>
                                          <p:spTgt spid="995"/>
                                        </p:tgtEl>
                                        <p:attrNameLst>
                                          <p:attrName>style.visibility</p:attrName>
                                        </p:attrNameLst>
                                      </p:cBhvr>
                                      <p:to>
                                        <p:strVal val="visible"/>
                                      </p:to>
                                    </p:set>
                                    <p:animEffect transition="in" filter="wipe(left)">
                                      <p:cBhvr>
                                        <p:cTn id="37" dur="2000"/>
                                        <p:tgtEl>
                                          <p:spTgt spid="995"/>
                                        </p:tgtEl>
                                      </p:cBhvr>
                                    </p:animEffect>
                                  </p:childTnLst>
                                </p:cTn>
                              </p:par>
                            </p:childTnLst>
                          </p:cTn>
                        </p:par>
                        <p:par>
                          <p:cTn id="38" fill="hold">
                            <p:stCondLst>
                              <p:cond delay="3500"/>
                            </p:stCondLst>
                            <p:childTnLst>
                              <p:par>
                                <p:cTn id="39" presetID="22" presetClass="entr" presetSubtype="8" fill="hold" grpId="0" nodeType="afterEffect">
                                  <p:stCondLst>
                                    <p:cond delay="0"/>
                                  </p:stCondLst>
                                  <p:iterate>
                                    <p:tmAbs val="0"/>
                                  </p:iterate>
                                  <p:childTnLst>
                                    <p:set>
                                      <p:cBhvr>
                                        <p:cTn id="40" fill="hold"/>
                                        <p:tgtEl>
                                          <p:spTgt spid="1000"/>
                                        </p:tgtEl>
                                        <p:attrNameLst>
                                          <p:attrName>style.visibility</p:attrName>
                                        </p:attrNameLst>
                                      </p:cBhvr>
                                      <p:to>
                                        <p:strVal val="visible"/>
                                      </p:to>
                                    </p:set>
                                    <p:animEffect transition="in" filter="wipe(left)">
                                      <p:cBhvr>
                                        <p:cTn id="41" dur="2000"/>
                                        <p:tgtEl>
                                          <p:spTgt spid="1000"/>
                                        </p:tgtEl>
                                      </p:cBhvr>
                                    </p:animEffect>
                                  </p:childTnLst>
                                </p:cTn>
                              </p:par>
                            </p:childTnLst>
                          </p:cTn>
                        </p:par>
                        <p:par>
                          <p:cTn id="42" fill="hold">
                            <p:stCondLst>
                              <p:cond delay="5500"/>
                            </p:stCondLst>
                            <p:childTnLst>
                              <p:par>
                                <p:cTn id="43" presetID="22" presetClass="entr" presetSubtype="8" fill="hold" grpId="0" nodeType="afterEffect">
                                  <p:stCondLst>
                                    <p:cond delay="0"/>
                                  </p:stCondLst>
                                  <p:iterate>
                                    <p:tmAbs val="0"/>
                                  </p:iterate>
                                  <p:childTnLst>
                                    <p:set>
                                      <p:cBhvr>
                                        <p:cTn id="44" fill="hold"/>
                                        <p:tgtEl>
                                          <p:spTgt spid="1006"/>
                                        </p:tgtEl>
                                        <p:attrNameLst>
                                          <p:attrName>style.visibility</p:attrName>
                                        </p:attrNameLst>
                                      </p:cBhvr>
                                      <p:to>
                                        <p:strVal val="visible"/>
                                      </p:to>
                                    </p:set>
                                    <p:animEffect transition="in" filter="wipe(left)">
                                      <p:cBhvr>
                                        <p:cTn id="45" dur="2000"/>
                                        <p:tgtEl>
                                          <p:spTgt spid="100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iterate>
                                    <p:tmAbs val="0"/>
                                  </p:iterate>
                                  <p:childTnLst>
                                    <p:set>
                                      <p:cBhvr>
                                        <p:cTn id="49" fill="hold"/>
                                        <p:tgtEl>
                                          <p:spTgt spid="1025"/>
                                        </p:tgtEl>
                                        <p:attrNameLst>
                                          <p:attrName>style.visibility</p:attrName>
                                        </p:attrNameLst>
                                      </p:cBhvr>
                                      <p:to>
                                        <p:strVal val="visible"/>
                                      </p:to>
                                    </p:set>
                                    <p:animEffect transition="in" filter="wipe(right)">
                                      <p:cBhvr>
                                        <p:cTn id="50" dur="500"/>
                                        <p:tgtEl>
                                          <p:spTgt spid="1025"/>
                                        </p:tgtEl>
                                      </p:cBhvr>
                                    </p:animEffect>
                                  </p:childTnLst>
                                </p:cTn>
                              </p:par>
                            </p:childTnLst>
                          </p:cTn>
                        </p:par>
                        <p:par>
                          <p:cTn id="51" fill="hold">
                            <p:stCondLst>
                              <p:cond delay="500"/>
                            </p:stCondLst>
                            <p:childTnLst>
                              <p:par>
                                <p:cTn id="52" presetID="22" presetClass="entr" presetSubtype="2" fill="hold" grpId="0" nodeType="afterEffect">
                                  <p:stCondLst>
                                    <p:cond delay="0"/>
                                  </p:stCondLst>
                                  <p:iterate>
                                    <p:tmAbs val="0"/>
                                  </p:iterate>
                                  <p:childTnLst>
                                    <p:set>
                                      <p:cBhvr>
                                        <p:cTn id="53" fill="hold"/>
                                        <p:tgtEl>
                                          <p:spTgt spid="1026"/>
                                        </p:tgtEl>
                                        <p:attrNameLst>
                                          <p:attrName>style.visibility</p:attrName>
                                        </p:attrNameLst>
                                      </p:cBhvr>
                                      <p:to>
                                        <p:strVal val="visible"/>
                                      </p:to>
                                    </p:set>
                                    <p:animEffect transition="in" filter="wipe(right)">
                                      <p:cBhvr>
                                        <p:cTn id="54" dur="500"/>
                                        <p:tgtEl>
                                          <p:spTgt spid="1026"/>
                                        </p:tgtEl>
                                      </p:cBhvr>
                                    </p:animEffect>
                                  </p:childTnLst>
                                </p:cTn>
                              </p:par>
                            </p:childTnLst>
                          </p:cTn>
                        </p:par>
                        <p:par>
                          <p:cTn id="55" fill="hold">
                            <p:stCondLst>
                              <p:cond delay="1000"/>
                            </p:stCondLst>
                            <p:childTnLst>
                              <p:par>
                                <p:cTn id="56" presetID="22" presetClass="entr" presetSubtype="4" fill="hold" grpId="0" nodeType="afterEffect">
                                  <p:stCondLst>
                                    <p:cond delay="0"/>
                                  </p:stCondLst>
                                  <p:iterate>
                                    <p:tmAbs val="0"/>
                                  </p:iterate>
                                  <p:childTnLst>
                                    <p:set>
                                      <p:cBhvr>
                                        <p:cTn id="57" fill="hold"/>
                                        <p:tgtEl>
                                          <p:spTgt spid="1013"/>
                                        </p:tgtEl>
                                        <p:attrNameLst>
                                          <p:attrName>style.visibility</p:attrName>
                                        </p:attrNameLst>
                                      </p:cBhvr>
                                      <p:to>
                                        <p:strVal val="visible"/>
                                      </p:to>
                                    </p:set>
                                    <p:animEffect transition="in" filter="wipe(down)">
                                      <p:cBhvr>
                                        <p:cTn id="58" dur="500"/>
                                        <p:tgtEl>
                                          <p:spTgt spid="1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 grpId="0" animBg="1" advAuto="0"/>
      <p:bldP spid="1024" grpId="0" animBg="1" advAuto="0"/>
      <p:bldP spid="976" grpId="0" animBg="1" advAuto="0"/>
      <p:bldP spid="978" grpId="0" animBg="1" advAuto="0"/>
      <p:bldP spid="989" grpId="0" animBg="1" advAuto="0"/>
      <p:bldP spid="989" grpId="1" animBg="1" advAuto="0"/>
      <p:bldP spid="990" grpId="0" animBg="1" advAuto="0"/>
      <p:bldP spid="995" grpId="0" animBg="1" advAuto="0"/>
      <p:bldP spid="1000" grpId="0" animBg="1" advAuto="0"/>
      <p:bldP spid="1006" grpId="0" animBg="1" advAuto="0"/>
      <p:bldP spid="1025" grpId="0" animBg="1" advAuto="0"/>
      <p:bldP spid="1026" grpId="0" animBg="1" advAuto="0"/>
      <p:bldP spid="1013"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Shape 1028"/>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29" name="Shape 102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56</a:t>
            </a:fld>
            <a:endParaRPr sz="800">
              <a:solidFill>
                <a:srgbClr val="808080"/>
              </a:solidFill>
              <a:uFill>
                <a:solidFill>
                  <a:srgbClr val="808080"/>
                </a:solidFill>
              </a:uFill>
            </a:endParaRPr>
          </a:p>
        </p:txBody>
      </p:sp>
      <p:pic>
        <p:nvPicPr>
          <p:cNvPr id="1030"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31" name="Shape 1031"/>
          <p:cNvSpPr/>
          <p:nvPr/>
        </p:nvSpPr>
        <p:spPr>
          <a:xfrm>
            <a:off x="244422" y="3152230"/>
            <a:ext cx="1673992" cy="6275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t>Operator Concerns</a:t>
            </a:r>
          </a:p>
        </p:txBody>
      </p:sp>
      <p:grpSp>
        <p:nvGrpSpPr>
          <p:cNvPr id="1034" name="Group 1034"/>
          <p:cNvGrpSpPr/>
          <p:nvPr/>
        </p:nvGrpSpPr>
        <p:grpSpPr>
          <a:xfrm>
            <a:off x="7353540" y="2380969"/>
            <a:ext cx="1454663" cy="1914039"/>
            <a:chOff x="0" y="0"/>
            <a:chExt cx="1454662" cy="1914038"/>
          </a:xfrm>
        </p:grpSpPr>
        <p:pic>
          <p:nvPicPr>
            <p:cNvPr id="1032"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33" name="Shape 1033"/>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37" name="Group 1037"/>
          <p:cNvGrpSpPr/>
          <p:nvPr/>
        </p:nvGrpSpPr>
        <p:grpSpPr>
          <a:xfrm>
            <a:off x="5308936" y="2652585"/>
            <a:ext cx="1877993" cy="1626811"/>
            <a:chOff x="0" y="0"/>
            <a:chExt cx="1877991" cy="1626809"/>
          </a:xfrm>
        </p:grpSpPr>
        <p:sp>
          <p:nvSpPr>
            <p:cNvPr id="1035" name="Shape 1035"/>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36"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040" name="Group 1040"/>
          <p:cNvGrpSpPr/>
          <p:nvPr/>
        </p:nvGrpSpPr>
        <p:grpSpPr>
          <a:xfrm>
            <a:off x="3355680" y="497631"/>
            <a:ext cx="1529667" cy="1258473"/>
            <a:chOff x="0" y="0"/>
            <a:chExt cx="1529665" cy="1258471"/>
          </a:xfrm>
        </p:grpSpPr>
        <p:sp>
          <p:nvSpPr>
            <p:cNvPr id="1038" name="Shape 1038"/>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039"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043" name="Group 1043"/>
          <p:cNvGrpSpPr/>
          <p:nvPr/>
        </p:nvGrpSpPr>
        <p:grpSpPr>
          <a:xfrm>
            <a:off x="3291027" y="2433975"/>
            <a:ext cx="1658973" cy="1808026"/>
            <a:chOff x="0" y="0"/>
            <a:chExt cx="1658971" cy="1808025"/>
          </a:xfrm>
        </p:grpSpPr>
        <p:sp>
          <p:nvSpPr>
            <p:cNvPr id="1041" name="Shape 1041"/>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042"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046" name="Group 1046"/>
          <p:cNvGrpSpPr/>
          <p:nvPr/>
        </p:nvGrpSpPr>
        <p:grpSpPr>
          <a:xfrm>
            <a:off x="5126013" y="308508"/>
            <a:ext cx="1735839" cy="1848385"/>
            <a:chOff x="0" y="0"/>
            <a:chExt cx="1735837" cy="1848384"/>
          </a:xfrm>
        </p:grpSpPr>
        <p:sp>
          <p:nvSpPr>
            <p:cNvPr id="1044" name="Shape 1044"/>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045"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049" name="Group 1049"/>
          <p:cNvGrpSpPr/>
          <p:nvPr/>
        </p:nvGrpSpPr>
        <p:grpSpPr>
          <a:xfrm>
            <a:off x="7236216" y="206908"/>
            <a:ext cx="1553845" cy="1839919"/>
            <a:chOff x="0" y="0"/>
            <a:chExt cx="1553844" cy="1839917"/>
          </a:xfrm>
        </p:grpSpPr>
        <p:pic>
          <p:nvPicPr>
            <p:cNvPr id="1047"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048" name="Shape 1048"/>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050"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051" name="pasted-image.png"/>
          <p:cNvPicPr/>
          <p:nvPr/>
        </p:nvPicPr>
        <p:blipFill>
          <a:blip r:embed="rId9">
            <a:extLst/>
          </a:blip>
          <a:stretch>
            <a:fillRect/>
          </a:stretch>
        </p:blipFill>
        <p:spPr>
          <a:xfrm>
            <a:off x="6419320" y="2276210"/>
            <a:ext cx="385764" cy="385764"/>
          </a:xfrm>
          <a:prstGeom prst="rect">
            <a:avLst/>
          </a:prstGeom>
          <a:ln w="12700">
            <a:miter lim="400000"/>
          </a:ln>
        </p:spPr>
      </p:pic>
    </p:spTree>
    <p:extLst>
      <p:ext uri="{BB962C8B-B14F-4D97-AF65-F5344CB8AC3E}">
        <p14:creationId xmlns:p14="http://schemas.microsoft.com/office/powerpoint/2010/main" val="1706683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050"/>
                                        </p:tgtEl>
                                        <p:attrNameLst>
                                          <p:attrName>style.visibility</p:attrName>
                                        </p:attrNameLst>
                                      </p:cBhvr>
                                      <p:to>
                                        <p:strVal val="visible"/>
                                      </p:to>
                                    </p:set>
                                    <p:anim calcmode="lin" valueType="num">
                                      <p:cBhvr>
                                        <p:cTn id="7" dur="750" fill="hold"/>
                                        <p:tgtEl>
                                          <p:spTgt spid="1050"/>
                                        </p:tgtEl>
                                        <p:attrNameLst>
                                          <p:attrName>ppt_w</p:attrName>
                                        </p:attrNameLst>
                                      </p:cBhvr>
                                      <p:tavLst>
                                        <p:tav tm="0">
                                          <p:val>
                                            <p:fltVal val="0"/>
                                          </p:val>
                                        </p:tav>
                                        <p:tav tm="100000">
                                          <p:val>
                                            <p:strVal val="#ppt_w"/>
                                          </p:val>
                                        </p:tav>
                                      </p:tavLst>
                                    </p:anim>
                                    <p:anim calcmode="lin" valueType="num">
                                      <p:cBhvr>
                                        <p:cTn id="8" dur="750" fill="hold"/>
                                        <p:tgtEl>
                                          <p:spTgt spid="105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iterate>
                                    <p:tmAbs val="0"/>
                                  </p:iterate>
                                  <p:childTnLst>
                                    <p:set>
                                      <p:cBhvr>
                                        <p:cTn id="12" fill="hold"/>
                                        <p:tgtEl>
                                          <p:spTgt spid="1051"/>
                                        </p:tgtEl>
                                        <p:attrNameLst>
                                          <p:attrName>style.visibility</p:attrName>
                                        </p:attrNameLst>
                                      </p:cBhvr>
                                      <p:to>
                                        <p:strVal val="visible"/>
                                      </p:to>
                                    </p:set>
                                    <p:anim calcmode="lin" valueType="num">
                                      <p:cBhvr>
                                        <p:cTn id="13" dur="750" fill="hold"/>
                                        <p:tgtEl>
                                          <p:spTgt spid="1051"/>
                                        </p:tgtEl>
                                        <p:attrNameLst>
                                          <p:attrName>ppt_w</p:attrName>
                                        </p:attrNameLst>
                                      </p:cBhvr>
                                      <p:tavLst>
                                        <p:tav tm="0">
                                          <p:val>
                                            <p:fltVal val="0"/>
                                          </p:val>
                                        </p:tav>
                                        <p:tav tm="100000">
                                          <p:val>
                                            <p:strVal val="#ppt_w"/>
                                          </p:val>
                                        </p:tav>
                                      </p:tavLst>
                                    </p:anim>
                                    <p:anim calcmode="lin" valueType="num">
                                      <p:cBhvr>
                                        <p:cTn id="14" dur="750" fill="hold"/>
                                        <p:tgtEl>
                                          <p:spTgt spid="10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 grpId="0" animBg="1" advAuto="0"/>
      <p:bldP spid="1051"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57</a:t>
            </a:fld>
            <a:endParaRPr sz="800">
              <a:solidFill>
                <a:srgbClr val="808080"/>
              </a:solidFill>
              <a:uFill>
                <a:solidFill>
                  <a:srgbClr val="808080"/>
                </a:solidFill>
              </a:uFill>
            </a:endParaRPr>
          </a:p>
        </p:txBody>
      </p:sp>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Orgs, Spaces, Users and Quotas</a:t>
            </a: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58</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Organizations</a:t>
            </a: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59</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Quotas and Plans</a:t>
            </a:r>
          </a:p>
        </p:txBody>
      </p:sp>
      <p:sp>
        <p:nvSpPr>
          <p:cNvPr id="1070" name="Shape 1070"/>
          <p:cNvSpPr/>
          <p:nvPr/>
        </p:nvSpPr>
        <p:spPr>
          <a:xfrm>
            <a:off x="195505"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220905"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404180"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Seamless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6966608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60</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3200">
                <a:solidFill>
                  <a:srgbClr val="29756E"/>
                </a:solidFill>
                <a:uFill>
                  <a:solidFill>
                    <a:srgbClr val="2C95DD"/>
                  </a:solidFill>
                </a:uFill>
              </a:rPr>
              <a:t>Spaces</a:t>
            </a:r>
          </a:p>
        </p:txBody>
      </p:sp>
      <p:sp>
        <p:nvSpPr>
          <p:cNvPr id="1077" name="Shape 1077"/>
          <p:cNvSpPr/>
          <p:nvPr/>
        </p:nvSpPr>
        <p:spPr>
          <a:xfrm>
            <a:off x="195505" y="1378480"/>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sub-division within an organization</a:t>
            </a:r>
          </a:p>
        </p:txBody>
      </p:sp>
      <p:sp>
        <p:nvSpPr>
          <p:cNvPr id="1078" name="Shape 1078"/>
          <p:cNvSpPr/>
          <p:nvPr/>
        </p:nvSpPr>
        <p:spPr>
          <a:xfrm>
            <a:off x="195505" y="309885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Services and Applications are created / specified per Space</a:t>
            </a:r>
          </a:p>
        </p:txBody>
      </p:sp>
      <p:sp>
        <p:nvSpPr>
          <p:cNvPr id="1079" name="Shape 1079"/>
          <p:cNvSpPr/>
          <p:nvPr/>
        </p:nvSpPr>
        <p:spPr>
          <a:xfrm>
            <a:off x="195505" y="2173753"/>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Users authorized at an organization level can have different roles per space</a:t>
            </a:r>
          </a:p>
        </p:txBody>
      </p:sp>
      <p:pic>
        <p:nvPicPr>
          <p:cNvPr id="1080" name="pasted-image.pdf"/>
          <p:cNvPicPr/>
          <p:nvPr/>
        </p:nvPicPr>
        <p:blipFill>
          <a:blip r:embed="rId2">
            <a:extLst/>
          </a:blip>
          <a:stretch>
            <a:fillRect/>
          </a:stretch>
        </p:blipFill>
        <p:spPr>
          <a:xfrm>
            <a:off x="4809692" y="1326663"/>
            <a:ext cx="2408142" cy="2868829"/>
          </a:xfrm>
          <a:prstGeom prst="rect">
            <a:avLst/>
          </a:prstGeom>
          <a:ln w="12700">
            <a:miter lim="400000"/>
          </a:ln>
        </p:spPr>
      </p:pic>
      <p:sp>
        <p:nvSpPr>
          <p:cNvPr id="1081" name="Shape 1081"/>
          <p:cNvSpPr/>
          <p:nvPr/>
        </p:nvSpPr>
        <p:spPr>
          <a:xfrm>
            <a:off x="195505" y="3896964"/>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Same Service can have different meanings per space</a:t>
            </a:r>
          </a:p>
        </p:txBody>
      </p:sp>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 name="Shape 1089"/>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090" name="Shape 1090"/>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61</a:t>
            </a:fld>
            <a:endParaRPr sz="800">
              <a:solidFill>
                <a:srgbClr val="808080"/>
              </a:solidFill>
              <a:uFill>
                <a:solidFill>
                  <a:srgbClr val="808080"/>
                </a:solidFill>
              </a:uFill>
            </a:endParaRPr>
          </a:p>
        </p:txBody>
      </p:sp>
      <p:pic>
        <p:nvPicPr>
          <p:cNvPr id="1091"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092" name="Shape 1092"/>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095" name="Group 1095"/>
          <p:cNvGrpSpPr/>
          <p:nvPr/>
        </p:nvGrpSpPr>
        <p:grpSpPr>
          <a:xfrm>
            <a:off x="7353540" y="2380969"/>
            <a:ext cx="1454663" cy="1914039"/>
            <a:chOff x="0" y="0"/>
            <a:chExt cx="1454662" cy="1914038"/>
          </a:xfrm>
        </p:grpSpPr>
        <p:pic>
          <p:nvPicPr>
            <p:cNvPr id="1093"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094" name="Shape 1094"/>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098" name="Group 1098"/>
          <p:cNvGrpSpPr/>
          <p:nvPr/>
        </p:nvGrpSpPr>
        <p:grpSpPr>
          <a:xfrm>
            <a:off x="5308936" y="2652585"/>
            <a:ext cx="1877993" cy="1626811"/>
            <a:chOff x="0" y="0"/>
            <a:chExt cx="1877991" cy="1626809"/>
          </a:xfrm>
        </p:grpSpPr>
        <p:sp>
          <p:nvSpPr>
            <p:cNvPr id="1096" name="Shape 1096"/>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097"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04" name="Group 1104"/>
          <p:cNvGrpSpPr/>
          <p:nvPr/>
        </p:nvGrpSpPr>
        <p:grpSpPr>
          <a:xfrm>
            <a:off x="3291027" y="2433975"/>
            <a:ext cx="1658973" cy="1808026"/>
            <a:chOff x="0" y="0"/>
            <a:chExt cx="1658971" cy="1808025"/>
          </a:xfrm>
        </p:grpSpPr>
        <p:sp>
          <p:nvSpPr>
            <p:cNvPr id="1102" name="Shape 1102"/>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03" name="pasted-image.png"/>
            <p:cNvPicPr/>
            <p:nvPr/>
          </p:nvPicPr>
          <p:blipFill>
            <a:blip r:embed="rId5">
              <a:extLst/>
            </a:blip>
            <a:stretch>
              <a:fillRect/>
            </a:stretch>
          </p:blipFill>
          <p:spPr>
            <a:xfrm>
              <a:off x="0" y="0"/>
              <a:ext cx="1658972" cy="1244229"/>
            </a:xfrm>
            <a:prstGeom prst="rect">
              <a:avLst/>
            </a:prstGeom>
            <a:ln w="12700" cap="flat">
              <a:noFill/>
              <a:miter lim="400000"/>
            </a:ln>
            <a:effectLst/>
          </p:spPr>
        </p:pic>
      </p:grpSp>
      <p:grpSp>
        <p:nvGrpSpPr>
          <p:cNvPr id="1107" name="Group 1107"/>
          <p:cNvGrpSpPr/>
          <p:nvPr/>
        </p:nvGrpSpPr>
        <p:grpSpPr>
          <a:xfrm>
            <a:off x="5126013" y="308508"/>
            <a:ext cx="1735839" cy="1848385"/>
            <a:chOff x="0" y="0"/>
            <a:chExt cx="1735837" cy="1848384"/>
          </a:xfrm>
        </p:grpSpPr>
        <p:sp>
          <p:nvSpPr>
            <p:cNvPr id="1105" name="Shape 1105"/>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06" name="pasted-image.png"/>
            <p:cNvPicPr/>
            <p:nvPr/>
          </p:nvPicPr>
          <p:blipFill>
            <a:blip r:embed="rId6">
              <a:extLst/>
            </a:blip>
            <a:stretch>
              <a:fillRect/>
            </a:stretch>
          </p:blipFill>
          <p:spPr>
            <a:xfrm>
              <a:off x="0" y="0"/>
              <a:ext cx="1735838" cy="1358294"/>
            </a:xfrm>
            <a:prstGeom prst="rect">
              <a:avLst/>
            </a:prstGeom>
            <a:ln w="12700" cap="flat">
              <a:noFill/>
              <a:miter lim="400000"/>
            </a:ln>
            <a:effectLst/>
          </p:spPr>
        </p:pic>
      </p:grpSp>
      <p:grpSp>
        <p:nvGrpSpPr>
          <p:cNvPr id="1110" name="Group 1110"/>
          <p:cNvGrpSpPr/>
          <p:nvPr/>
        </p:nvGrpSpPr>
        <p:grpSpPr>
          <a:xfrm>
            <a:off x="7236216" y="206908"/>
            <a:ext cx="1553845" cy="1839919"/>
            <a:chOff x="0" y="0"/>
            <a:chExt cx="1553844" cy="1839917"/>
          </a:xfrm>
        </p:grpSpPr>
        <p:pic>
          <p:nvPicPr>
            <p:cNvPr id="1108" name="pasted-image.png"/>
            <p:cNvPicPr/>
            <p:nvPr/>
          </p:nvPicPr>
          <p:blipFill>
            <a:blip r:embed="rId7">
              <a:extLst/>
            </a:blip>
            <a:stretch>
              <a:fillRect/>
            </a:stretch>
          </p:blipFill>
          <p:spPr>
            <a:xfrm>
              <a:off x="0" y="0"/>
              <a:ext cx="1553845" cy="1641249"/>
            </a:xfrm>
            <a:prstGeom prst="rect">
              <a:avLst/>
            </a:prstGeom>
            <a:ln w="12700" cap="flat">
              <a:noFill/>
              <a:miter lim="400000"/>
            </a:ln>
            <a:effectLst/>
          </p:spPr>
        </p:pic>
        <p:sp>
          <p:nvSpPr>
            <p:cNvPr id="1109" name="Shape 1109"/>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11" name="pasted-image.png"/>
          <p:cNvPicPr/>
          <p:nvPr/>
        </p:nvPicPr>
        <p:blipFill>
          <a:blip r:embed="rId8">
            <a:extLst/>
          </a:blip>
          <a:stretch>
            <a:fillRect/>
          </a:stretch>
        </p:blipFill>
        <p:spPr>
          <a:xfrm>
            <a:off x="6419320" y="168803"/>
            <a:ext cx="385764" cy="385764"/>
          </a:xfrm>
          <a:prstGeom prst="rect">
            <a:avLst/>
          </a:prstGeom>
          <a:ln w="12700">
            <a:miter lim="400000"/>
          </a:ln>
        </p:spPr>
      </p:pic>
      <p:pic>
        <p:nvPicPr>
          <p:cNvPr id="1112" name="pasted-image.png"/>
          <p:cNvPicPr/>
          <p:nvPr/>
        </p:nvPicPr>
        <p:blipFill>
          <a:blip r:embed="rId8">
            <a:extLst/>
          </a:blip>
          <a:stretch>
            <a:fillRect/>
          </a:stretch>
        </p:blipFill>
        <p:spPr>
          <a:xfrm>
            <a:off x="6419320" y="2276210"/>
            <a:ext cx="385764" cy="385764"/>
          </a:xfrm>
          <a:prstGeom prst="rect">
            <a:avLst/>
          </a:prstGeom>
          <a:ln w="12700">
            <a:miter lim="400000"/>
          </a:ln>
        </p:spPr>
      </p:pic>
      <p:pic>
        <p:nvPicPr>
          <p:cNvPr id="1113" name="pasted-image.png"/>
          <p:cNvPicPr/>
          <p:nvPr/>
        </p:nvPicPr>
        <p:blipFill>
          <a:blip r:embed="rId8">
            <a:extLst/>
          </a:blip>
          <a:stretch>
            <a:fillRect/>
          </a:stretch>
        </p:blipFill>
        <p:spPr>
          <a:xfrm>
            <a:off x="4347818" y="2209270"/>
            <a:ext cx="385764" cy="385764"/>
          </a:xfrm>
          <a:prstGeom prst="rect">
            <a:avLst/>
          </a:prstGeom>
          <a:ln w="12700">
            <a:miter lim="400000"/>
          </a:ln>
        </p:spPr>
      </p:pic>
      <p:grpSp>
        <p:nvGrpSpPr>
          <p:cNvPr id="27" name="Group 1509"/>
          <p:cNvGrpSpPr/>
          <p:nvPr/>
        </p:nvGrpSpPr>
        <p:grpSpPr>
          <a:xfrm>
            <a:off x="3355680" y="603464"/>
            <a:ext cx="1529667" cy="1258473"/>
            <a:chOff x="0" y="0"/>
            <a:chExt cx="1529665" cy="1258471"/>
          </a:xfrm>
        </p:grpSpPr>
        <p:sp>
          <p:nvSpPr>
            <p:cNvPr id="28"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29" name="pasted-image.png"/>
            <p:cNvPicPr/>
            <p:nvPr/>
          </p:nvPicPr>
          <p:blipFill>
            <a:blip r:embed="rId9">
              <a:extLst/>
            </a:blip>
            <a:stretch>
              <a:fillRect/>
            </a:stretch>
          </p:blipFill>
          <p:spPr>
            <a:xfrm>
              <a:off x="70" y="0"/>
              <a:ext cx="1529596" cy="1147197"/>
            </a:xfrm>
            <a:prstGeom prst="rect">
              <a:avLst/>
            </a:prstGeom>
            <a:ln w="12700" cap="flat">
              <a:noFill/>
              <a:miter lim="400000"/>
            </a:ln>
            <a:effectLst/>
          </p:spPr>
        </p:pic>
      </p:grpSp>
    </p:spTree>
    <p:extLst>
      <p:ext uri="{BB962C8B-B14F-4D97-AF65-F5344CB8AC3E}">
        <p14:creationId xmlns:p14="http://schemas.microsoft.com/office/powerpoint/2010/main" val="2105455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13"/>
                                        </p:tgtEl>
                                        <p:attrNameLst>
                                          <p:attrName>style.visibility</p:attrName>
                                        </p:attrNameLst>
                                      </p:cBhvr>
                                      <p:to>
                                        <p:strVal val="visible"/>
                                      </p:to>
                                    </p:set>
                                    <p:anim calcmode="lin" valueType="num">
                                      <p:cBhvr>
                                        <p:cTn id="7" dur="750" fill="hold"/>
                                        <p:tgtEl>
                                          <p:spTgt spid="1113"/>
                                        </p:tgtEl>
                                        <p:attrNameLst>
                                          <p:attrName>ppt_w</p:attrName>
                                        </p:attrNameLst>
                                      </p:cBhvr>
                                      <p:tavLst>
                                        <p:tav tm="0">
                                          <p:val>
                                            <p:fltVal val="0"/>
                                          </p:val>
                                        </p:tav>
                                        <p:tav tm="100000">
                                          <p:val>
                                            <p:strVal val="#ppt_w"/>
                                          </p:val>
                                        </p:tav>
                                      </p:tavLst>
                                    </p:anim>
                                    <p:anim calcmode="lin" valueType="num">
                                      <p:cBhvr>
                                        <p:cTn id="8" dur="750" fill="hold"/>
                                        <p:tgtEl>
                                          <p:spTgt spid="11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62</a:t>
            </a:fld>
            <a:endParaRPr sz="800">
              <a:solidFill>
                <a:srgbClr val="808080"/>
              </a:solidFill>
              <a:uFill>
                <a:solidFill>
                  <a:srgbClr val="808080"/>
                </a:solidFill>
              </a:uFill>
            </a:endParaRPr>
          </a:p>
        </p:txBody>
      </p:sp>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864435"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a:solidFill>
                  <a:srgbClr val="FFFFFF"/>
                </a:solidFill>
                <a:uFill>
                  <a:solidFill>
                    <a:srgbClr val="4D4D4D"/>
                  </a:solidFill>
                </a:uFill>
              </a:rPr>
              <a:t>How do I know when to scale DEAs?</a:t>
            </a: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 name="Shape 112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63</a:t>
            </a:fld>
            <a:endParaRPr sz="800">
              <a:solidFill>
                <a:srgbClr val="808080"/>
              </a:solidFill>
              <a:uFill>
                <a:solidFill>
                  <a:srgbClr val="808080"/>
                </a:solidFill>
              </a:uFill>
            </a:endParaRPr>
          </a:p>
        </p:txBody>
      </p:sp>
      <p:sp>
        <p:nvSpPr>
          <p:cNvPr id="1126" name="Shape 112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sp>
        <p:nvSpPr>
          <p:cNvPr id="1128" name="Shape 1128"/>
          <p:cNvSpPr/>
          <p:nvPr/>
        </p:nvSpPr>
        <p:spPr>
          <a:xfrm>
            <a:off x="195505" y="1378480"/>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4475776" y="876789"/>
            <a:ext cx="3201197" cy="3658510"/>
          </a:xfrm>
          <a:prstGeom prst="rect">
            <a:avLst/>
          </a:prstGeom>
          <a:ln w="12700">
            <a:miter lim="400000"/>
          </a:ln>
        </p:spPr>
      </p:pic>
      <p:sp>
        <p:nvSpPr>
          <p:cNvPr id="1130" name="Shape 1130"/>
          <p:cNvSpPr/>
          <p:nvPr/>
        </p:nvSpPr>
        <p:spPr>
          <a:xfrm>
            <a:off x="195505" y="2435047"/>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DEAs</a:t>
            </a:r>
          </a:p>
        </p:txBody>
      </p:sp>
      <p:sp>
        <p:nvSpPr>
          <p:cNvPr id="1131" name="Shape 1131"/>
          <p:cNvSpPr/>
          <p:nvPr/>
        </p:nvSpPr>
        <p:spPr>
          <a:xfrm>
            <a:off x="195505" y="282866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195505" y="317052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195505" y="3532099"/>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195505" y="3936256"/>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NATS, UAA, Login Server, …</a:t>
            </a:r>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gradFill>
            <a:gsLst>
              <a:gs pos="0">
                <a:srgbClr val="29756E"/>
              </a:gs>
              <a:gs pos="100000">
                <a:srgbClr val="33928A"/>
              </a:gs>
            </a:gsLst>
            <a:lin ang="5400000"/>
          </a:gra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4" name="CF_Logo_Square_White_HighRes.png"/>
          <p:cNvPicPr/>
          <p:nvPr/>
        </p:nvPicPr>
        <p:blipFill>
          <a:blip r:embed="rId2">
            <a:alphaModFix amt="88458"/>
            <a:extLst/>
          </a:blip>
          <a:stretch>
            <a:fillRect/>
          </a:stretch>
        </p:blipFill>
        <p:spPr>
          <a:xfrm>
            <a:off x="7485194" y="950374"/>
            <a:ext cx="1142090" cy="1137528"/>
          </a:xfrm>
          <a:prstGeom prst="rect">
            <a:avLst/>
          </a:prstGeom>
          <a:ln w="12700">
            <a:miter lim="400000"/>
          </a:ln>
          <a:effectLst>
            <a:outerShdw blurRad="177800" dist="25400" dir="5400000" rotWithShape="0">
              <a:srgbClr val="FFFFFF">
                <a:alpha val="77870"/>
              </a:srgbClr>
            </a:outerShdw>
          </a:effectLst>
        </p:spPr>
      </p:pic>
      <p:sp>
        <p:nvSpPr>
          <p:cNvPr id="1155" name="Shape 11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64</a:t>
            </a:fld>
            <a:endParaRPr sz="800">
              <a:solidFill>
                <a:srgbClr val="808080"/>
              </a:solidFill>
              <a:uFill>
                <a:solidFill>
                  <a:srgbClr val="808080"/>
                </a:solidFill>
              </a:uFill>
            </a:endParaRPr>
          </a:p>
        </p:txBody>
      </p:sp>
      <p:sp>
        <p:nvSpPr>
          <p:cNvPr id="1156" name="Shape 115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700">
                <a:solidFill>
                  <a:srgbClr val="29756E"/>
                </a:solidFill>
                <a:uFill>
                  <a:solidFill>
                    <a:srgbClr val="2C95DD"/>
                  </a:solidFill>
                </a:uFill>
              </a:rPr>
              <a:t>Platform Monitoring</a:t>
            </a: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blip>
          <a:stretch>
            <a:fillRect/>
          </a:stretch>
        </p:blipFill>
        <p:spPr>
          <a:xfrm>
            <a:off x="4953103" y="2149995"/>
            <a:ext cx="3644796" cy="2140595"/>
          </a:xfrm>
          <a:prstGeom prst="rect">
            <a:avLst/>
          </a:prstGeom>
          <a:ln w="12700">
            <a:miter lim="400000"/>
          </a:ln>
        </p:spPr>
      </p:pic>
      <p:sp>
        <p:nvSpPr>
          <p:cNvPr id="1169" name="Shape 1169"/>
          <p:cNvSpPr/>
          <p:nvPr/>
        </p:nvSpPr>
        <p:spPr>
          <a:xfrm>
            <a:off x="5667404" y="2708839"/>
            <a:ext cx="1108097" cy="5114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19050">
            <a:solidFill>
              <a:srgbClr val="535353"/>
            </a:solidFill>
            <a:tailEnd type="triangle"/>
          </a:ln>
        </p:spPr>
        <p:txBody>
          <a:bodyPr/>
          <a:lstStyle/>
          <a:p>
            <a:pPr lvl="0"/>
            <a:endParaRPr/>
          </a:p>
        </p:txBody>
      </p:sp>
      <p:sp>
        <p:nvSpPr>
          <p:cNvPr id="1160" name="Shape 1160"/>
          <p:cNvSpPr/>
          <p:nvPr/>
        </p:nvSpPr>
        <p:spPr>
          <a:xfrm flipH="1">
            <a:off x="3962201" y="2785188"/>
            <a:ext cx="880733" cy="283833"/>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1" name="Shape 1161"/>
          <p:cNvSpPr/>
          <p:nvPr/>
        </p:nvSpPr>
        <p:spPr>
          <a:xfrm flipH="1">
            <a:off x="3962201" y="3289663"/>
            <a:ext cx="884628" cy="1"/>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2" name="Shape 1162"/>
          <p:cNvSpPr/>
          <p:nvPr/>
        </p:nvSpPr>
        <p:spPr>
          <a:xfrm flipH="1" flipV="1">
            <a:off x="3961547" y="3511929"/>
            <a:ext cx="881825" cy="355542"/>
          </a:xfrm>
          <a:prstGeom prst="line">
            <a:avLst/>
          </a:prstGeom>
          <a:ln w="254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38100">
            <a:solidFill>
              <a:srgbClr val="DDDDDD"/>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A7A7A7"/>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Tree>
    <p:extLst>
      <p:ext uri="{BB962C8B-B14F-4D97-AF65-F5344CB8AC3E}">
        <p14:creationId xmlns:p14="http://schemas.microsoft.com/office/powerpoint/2010/main" val="4056762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172" name="Shape 11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65</a:t>
            </a:fld>
            <a:endParaRPr sz="800">
              <a:solidFill>
                <a:srgbClr val="808080"/>
              </a:solidFill>
              <a:uFill>
                <a:solidFill>
                  <a:srgbClr val="808080"/>
                </a:solidFill>
              </a:uFill>
            </a:endParaRPr>
          </a:p>
        </p:txBody>
      </p:sp>
      <p:pic>
        <p:nvPicPr>
          <p:cNvPr id="1173"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174" name="Shape 1174"/>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177" name="Group 1177"/>
          <p:cNvGrpSpPr/>
          <p:nvPr/>
        </p:nvGrpSpPr>
        <p:grpSpPr>
          <a:xfrm>
            <a:off x="7353540" y="2380969"/>
            <a:ext cx="1454663" cy="1914039"/>
            <a:chOff x="0" y="0"/>
            <a:chExt cx="1454662" cy="1914038"/>
          </a:xfrm>
        </p:grpSpPr>
        <p:pic>
          <p:nvPicPr>
            <p:cNvPr id="1175"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176" name="Shape 1176"/>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180" name="Group 1180"/>
          <p:cNvGrpSpPr/>
          <p:nvPr/>
        </p:nvGrpSpPr>
        <p:grpSpPr>
          <a:xfrm>
            <a:off x="5308936" y="2652585"/>
            <a:ext cx="1877993" cy="1626811"/>
            <a:chOff x="0" y="0"/>
            <a:chExt cx="1877991" cy="1626809"/>
          </a:xfrm>
        </p:grpSpPr>
        <p:sp>
          <p:nvSpPr>
            <p:cNvPr id="1178" name="Shape 1178"/>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179"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183" name="Group 1183"/>
          <p:cNvGrpSpPr/>
          <p:nvPr/>
        </p:nvGrpSpPr>
        <p:grpSpPr>
          <a:xfrm>
            <a:off x="3355680" y="603464"/>
            <a:ext cx="1529667" cy="1258473"/>
            <a:chOff x="0" y="0"/>
            <a:chExt cx="1529665" cy="1258471"/>
          </a:xfrm>
        </p:grpSpPr>
        <p:sp>
          <p:nvSpPr>
            <p:cNvPr id="1181" name="Shape 1181"/>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182"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186" name="Group 1186"/>
          <p:cNvGrpSpPr/>
          <p:nvPr/>
        </p:nvGrpSpPr>
        <p:grpSpPr>
          <a:xfrm>
            <a:off x="3291027" y="2433975"/>
            <a:ext cx="1658973" cy="1808026"/>
            <a:chOff x="0" y="0"/>
            <a:chExt cx="1658971" cy="1808025"/>
          </a:xfrm>
        </p:grpSpPr>
        <p:sp>
          <p:nvSpPr>
            <p:cNvPr id="1184" name="Shape 1184"/>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185"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189" name="Group 1189"/>
          <p:cNvGrpSpPr/>
          <p:nvPr/>
        </p:nvGrpSpPr>
        <p:grpSpPr>
          <a:xfrm>
            <a:off x="5126013" y="308508"/>
            <a:ext cx="1735839" cy="1848385"/>
            <a:chOff x="0" y="0"/>
            <a:chExt cx="1735837" cy="1848384"/>
          </a:xfrm>
        </p:grpSpPr>
        <p:sp>
          <p:nvSpPr>
            <p:cNvPr id="1187" name="Shape 1187"/>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188"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192" name="Group 1192"/>
          <p:cNvGrpSpPr/>
          <p:nvPr/>
        </p:nvGrpSpPr>
        <p:grpSpPr>
          <a:xfrm>
            <a:off x="7236216" y="206908"/>
            <a:ext cx="1553845" cy="1839919"/>
            <a:chOff x="0" y="0"/>
            <a:chExt cx="1553844" cy="1839917"/>
          </a:xfrm>
        </p:grpSpPr>
        <p:pic>
          <p:nvPicPr>
            <p:cNvPr id="1190"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191" name="Shape 1191"/>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193"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194"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195"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196"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197" name="pasted-image.png"/>
          <p:cNvPicPr/>
          <p:nvPr/>
        </p:nvPicPr>
        <p:blipFill>
          <a:blip r:embed="rId9">
            <a:extLst/>
          </a:blip>
          <a:stretch>
            <a:fillRect/>
          </a:stretch>
        </p:blipFill>
        <p:spPr>
          <a:xfrm>
            <a:off x="8627268" y="2276210"/>
            <a:ext cx="385764" cy="385764"/>
          </a:xfrm>
          <a:prstGeom prst="rect">
            <a:avLst/>
          </a:prstGeom>
          <a:ln w="12700">
            <a:miter lim="400000"/>
          </a:ln>
        </p:spPr>
      </p:pic>
    </p:spTree>
    <p:extLst>
      <p:ext uri="{BB962C8B-B14F-4D97-AF65-F5344CB8AC3E}">
        <p14:creationId xmlns:p14="http://schemas.microsoft.com/office/powerpoint/2010/main" val="150649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197"/>
                                        </p:tgtEl>
                                        <p:attrNameLst>
                                          <p:attrName>style.visibility</p:attrName>
                                        </p:attrNameLst>
                                      </p:cBhvr>
                                      <p:to>
                                        <p:strVal val="visible"/>
                                      </p:to>
                                    </p:set>
                                    <p:anim calcmode="lin" valueType="num">
                                      <p:cBhvr>
                                        <p:cTn id="7" dur="750" fill="hold"/>
                                        <p:tgtEl>
                                          <p:spTgt spid="1197"/>
                                        </p:tgtEl>
                                        <p:attrNameLst>
                                          <p:attrName>ppt_w</p:attrName>
                                        </p:attrNameLst>
                                      </p:cBhvr>
                                      <p:tavLst>
                                        <p:tav tm="0">
                                          <p:val>
                                            <p:fltVal val="0"/>
                                          </p:val>
                                        </p:tav>
                                        <p:tav tm="100000">
                                          <p:val>
                                            <p:strVal val="#ppt_w"/>
                                          </p:val>
                                        </p:tav>
                                      </p:tavLst>
                                    </p:anim>
                                    <p:anim calcmode="lin" valueType="num">
                                      <p:cBhvr>
                                        <p:cTn id="8" dur="750" fill="hold"/>
                                        <p:tgtEl>
                                          <p:spTgt spid="119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0" nodeType="afterEffect">
                                  <p:stCondLst>
                                    <p:cond delay="0"/>
                                  </p:stCondLst>
                                  <p:iterate>
                                    <p:tmAbs val="0"/>
                                  </p:iterate>
                                  <p:childTnLst>
                                    <p:set>
                                      <p:cBhvr>
                                        <p:cTn id="11" fill="hold"/>
                                        <p:tgtEl>
                                          <p:spTgt spid="1196"/>
                                        </p:tgtEl>
                                        <p:attrNameLst>
                                          <p:attrName>style.visibility</p:attrName>
                                        </p:attrNameLst>
                                      </p:cBhvr>
                                      <p:to>
                                        <p:strVal val="visible"/>
                                      </p:to>
                                    </p:set>
                                    <p:anim calcmode="lin" valueType="num">
                                      <p:cBhvr>
                                        <p:cTn id="12" dur="750" fill="hold"/>
                                        <p:tgtEl>
                                          <p:spTgt spid="1196"/>
                                        </p:tgtEl>
                                        <p:attrNameLst>
                                          <p:attrName>ppt_w</p:attrName>
                                        </p:attrNameLst>
                                      </p:cBhvr>
                                      <p:tavLst>
                                        <p:tav tm="0">
                                          <p:val>
                                            <p:fltVal val="0"/>
                                          </p:val>
                                        </p:tav>
                                        <p:tav tm="100000">
                                          <p:val>
                                            <p:strVal val="#ppt_w"/>
                                          </p:val>
                                        </p:tav>
                                      </p:tavLst>
                                    </p:anim>
                                    <p:anim calcmode="lin" valueType="num">
                                      <p:cBhvr>
                                        <p:cTn id="13" dur="750" fill="hold"/>
                                        <p:tgtEl>
                                          <p:spTgt spid="11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6" grpId="0" animBg="1" advAuto="0"/>
      <p:bldP spid="119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66</a:t>
            </a:fld>
            <a:endParaRPr sz="800">
              <a:solidFill>
                <a:srgbClr val="808080"/>
              </a:solidFill>
              <a:uFill>
                <a:solidFill>
                  <a:srgbClr val="808080"/>
                </a:solidFill>
              </a:uFill>
            </a:endParaRPr>
          </a:p>
        </p:txBody>
      </p:sp>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4 Layers of built-in High Availability</a:t>
            </a:r>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5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96" name="Rounded Rectangle 95"/>
          <p:cNvSpPr/>
          <p:nvPr/>
        </p:nvSpPr>
        <p:spPr bwMode="auto">
          <a:xfrm rot="16200000">
            <a:off x="214099"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5" name="Title 1"/>
          <p:cNvSpPr>
            <a:spLocks noGrp="1"/>
          </p:cNvSpPr>
          <p:nvPr>
            <p:ph type="title"/>
          </p:nvPr>
        </p:nvSpPr>
        <p:spPr>
          <a:xfrm>
            <a:off x="366717" y="325440"/>
            <a:ext cx="8410575" cy="460375"/>
          </a:xfrm>
        </p:spPr>
        <p:txBody>
          <a:bodyPr/>
          <a:lstStyle/>
          <a:p>
            <a:r>
              <a:rPr lang="en-US" sz="2800" dirty="0">
                <a:solidFill>
                  <a:srgbClr val="29756E"/>
                </a:solidFill>
                <a:uFill>
                  <a:solidFill>
                    <a:srgbClr val="2C95DD"/>
                  </a:solidFill>
                </a:uFill>
              </a:rPr>
              <a:t>App Instance HA</a:t>
            </a:r>
            <a:endParaRPr lang="en-US" sz="2800" i="1" dirty="0">
              <a:solidFill>
                <a:srgbClr val="006661"/>
              </a:solidFill>
            </a:endParaRPr>
          </a:p>
        </p:txBody>
      </p:sp>
      <p:sp>
        <p:nvSpPr>
          <p:cNvPr id="10" name="Rounded Rectangle 9"/>
          <p:cNvSpPr>
            <a:spLocks noChangeArrowheads="1"/>
          </p:cNvSpPr>
          <p:nvPr/>
        </p:nvSpPr>
        <p:spPr bwMode="auto">
          <a:xfrm>
            <a:off x="2286000" y="153873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12" name="Oval 194"/>
          <p:cNvSpPr/>
          <p:nvPr/>
        </p:nvSpPr>
        <p:spPr>
          <a:xfrm>
            <a:off x="2349509"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2" name="Group 12"/>
          <p:cNvGrpSpPr/>
          <p:nvPr/>
        </p:nvGrpSpPr>
        <p:grpSpPr>
          <a:xfrm>
            <a:off x="4038600" y="1538734"/>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6" name="Rounded Rectangle 15"/>
          <p:cNvSpPr>
            <a:spLocks noChangeArrowheads="1"/>
          </p:cNvSpPr>
          <p:nvPr/>
        </p:nvSpPr>
        <p:spPr bwMode="auto">
          <a:xfrm>
            <a:off x="6685883" y="153873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Health Manager</a:t>
            </a:r>
            <a:endParaRPr lang="en-US" sz="1200" b="1" dirty="0">
              <a:solidFill>
                <a:srgbClr val="FFFFFF"/>
              </a:solidFill>
              <a:latin typeface="Arial"/>
            </a:endParaRPr>
          </a:p>
        </p:txBody>
      </p:sp>
      <p:sp>
        <p:nvSpPr>
          <p:cNvPr id="17" name="Heart 16"/>
          <p:cNvSpPr/>
          <p:nvPr/>
        </p:nvSpPr>
        <p:spPr>
          <a:xfrm>
            <a:off x="6739351" y="1670717"/>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 name="Group 17"/>
          <p:cNvGrpSpPr/>
          <p:nvPr/>
        </p:nvGrpSpPr>
        <p:grpSpPr>
          <a:xfrm>
            <a:off x="7436578" y="1093417"/>
            <a:ext cx="979755" cy="416992"/>
            <a:chOff x="6586863" y="1121740"/>
            <a:chExt cx="97975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0" name="TextBox 19"/>
            <p:cNvSpPr txBox="1"/>
            <p:nvPr/>
          </p:nvSpPr>
          <p:spPr>
            <a:xfrm>
              <a:off x="6586863" y="1284816"/>
              <a:ext cx="97975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grpSp>
      <p:grpSp>
        <p:nvGrpSpPr>
          <p:cNvPr id="4" name="Group 20"/>
          <p:cNvGrpSpPr/>
          <p:nvPr/>
        </p:nvGrpSpPr>
        <p:grpSpPr>
          <a:xfrm>
            <a:off x="6489402" y="1093417"/>
            <a:ext cx="1045309" cy="416992"/>
            <a:chOff x="5639687" y="1121740"/>
            <a:chExt cx="1045309"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23" name="TextBox 22"/>
            <p:cNvSpPr txBox="1"/>
            <p:nvPr/>
          </p:nvSpPr>
          <p:spPr>
            <a:xfrm>
              <a:off x="5639687" y="1284816"/>
              <a:ext cx="1045309"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24" name="Rounded Rectangle 23"/>
          <p:cNvSpPr>
            <a:spLocks noChangeArrowheads="1"/>
          </p:cNvSpPr>
          <p:nvPr/>
        </p:nvSpPr>
        <p:spPr bwMode="auto">
          <a:xfrm>
            <a:off x="4038600" y="2305111"/>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Messaging</a:t>
            </a:r>
            <a:br>
              <a:rPr lang="en-US" sz="1200" b="1" dirty="0" smtClean="0">
                <a:solidFill>
                  <a:srgbClr val="FFFFFF"/>
                </a:solidFill>
                <a:latin typeface="Arial"/>
              </a:rPr>
            </a:br>
            <a:r>
              <a:rPr lang="en-US" sz="1200" b="1" dirty="0" smtClean="0">
                <a:solidFill>
                  <a:srgbClr val="FFFFFF"/>
                </a:solidFill>
                <a:latin typeface="Arial"/>
              </a:rPr>
              <a:t>(NATS)</a:t>
            </a:r>
            <a:endParaRPr lang="en-US" sz="1200" b="1" dirty="0">
              <a:solidFill>
                <a:srgbClr val="FFFFFF"/>
              </a:solidFill>
              <a:latin typeface="Arial"/>
            </a:endParaRPr>
          </a:p>
        </p:txBody>
      </p:sp>
      <p:sp>
        <p:nvSpPr>
          <p:cNvPr id="25" name="Teardrop 133"/>
          <p:cNvSpPr/>
          <p:nvPr/>
        </p:nvSpPr>
        <p:spPr>
          <a:xfrm rot="11254553">
            <a:off x="4094833" y="2426122"/>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8" name="Group 25"/>
          <p:cNvGrpSpPr/>
          <p:nvPr/>
        </p:nvGrpSpPr>
        <p:grpSpPr>
          <a:xfrm>
            <a:off x="3057295" y="3441842"/>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9" name="Group 28"/>
          <p:cNvGrpSpPr/>
          <p:nvPr/>
        </p:nvGrpSpPr>
        <p:grpSpPr>
          <a:xfrm>
            <a:off x="4249009" y="3441842"/>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3" name="Group 31"/>
          <p:cNvGrpSpPr/>
          <p:nvPr/>
        </p:nvGrpSpPr>
        <p:grpSpPr>
          <a:xfrm>
            <a:off x="5440723" y="3441842"/>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DEA</a:t>
              </a:r>
              <a:endParaRPr lang="en-US" sz="1200" b="1" dirty="0">
                <a:solidFill>
                  <a:srgbClr val="FFFFFF"/>
                </a:solidFill>
                <a:latin typeface="Arial"/>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7"/>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8" y="39613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ectangle 41"/>
          <p:cNvSpPr/>
          <p:nvPr/>
        </p:nvSpPr>
        <p:spPr>
          <a:xfrm rot="5400000">
            <a:off x="3427174" y="351151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18" name="Group 65"/>
          <p:cNvGrpSpPr/>
          <p:nvPr/>
        </p:nvGrpSpPr>
        <p:grpSpPr>
          <a:xfrm>
            <a:off x="4322936" y="3809543"/>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69" name="Straight Arrow Connector 68"/>
          <p:cNvCxnSpPr>
            <a:stCxn id="30" idx="0"/>
            <a:endCxn id="24" idx="2"/>
          </p:cNvCxnSpPr>
          <p:nvPr/>
        </p:nvCxnSpPr>
        <p:spPr>
          <a:xfrm flipV="1">
            <a:off x="4798723" y="2748837"/>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6"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6"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6"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6"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60"/>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31"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1" name="Teardrop 10"/>
          <p:cNvSpPr/>
          <p:nvPr/>
        </p:nvSpPr>
        <p:spPr>
          <a:xfrm rot="18900000">
            <a:off x="3536896"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83" name="Rectangle 41"/>
          <p:cNvSpPr/>
          <p:nvPr/>
        </p:nvSpPr>
        <p:spPr>
          <a:xfrm rot="5400000">
            <a:off x="5799138" y="3511850"/>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90" name="Rounded Rectangle 9"/>
          <p:cNvSpPr/>
          <p:nvPr/>
        </p:nvSpPr>
        <p:spPr>
          <a:xfrm>
            <a:off x="6318333" y="3883522"/>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93" name="Straight Arrow Connector 92"/>
          <p:cNvCxnSpPr/>
          <p:nvPr/>
        </p:nvCxnSpPr>
        <p:spPr>
          <a:xfrm flipH="1" flipV="1">
            <a:off x="5362788" y="2748837"/>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pic>
        <p:nvPicPr>
          <p:cNvPr id="54"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6"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7741318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par>
                          <p:cTn id="13" fill="hold">
                            <p:stCondLst>
                              <p:cond delay="500"/>
                            </p:stCondLst>
                            <p:childTnLst>
                              <p:par>
                                <p:cTn id="14" presetID="22" presetClass="entr" presetSubtype="4" fill="hold" nodeType="afterEffect">
                                  <p:stCondLst>
                                    <p:cond delay="50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wipe(down)">
                                      <p:cBhvr>
                                        <p:cTn id="20" dur="500"/>
                                        <p:tgtEl>
                                          <p:spTgt spid="7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right)">
                                      <p:cBhvr>
                                        <p:cTn id="35" dur="500"/>
                                        <p:tgtEl>
                                          <p:spTgt spid="77"/>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left)">
                                      <p:cBhvr>
                                        <p:cTn id="39" dur="500"/>
                                        <p:tgtEl>
                                          <p:spTgt spid="8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right)">
                                      <p:cBhvr>
                                        <p:cTn id="48" dur="500"/>
                                        <p:tgtEl>
                                          <p:spTgt spid="7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wipe(up)">
                                      <p:cBhvr>
                                        <p:cTn id="53" dur="500"/>
                                        <p:tgtEl>
                                          <p:spTgt spid="8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up)">
                                      <p:cBhvr>
                                        <p:cTn id="58" dur="500"/>
                                        <p:tgtEl>
                                          <p:spTgt spid="8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childTnLst>
                          </p:cTn>
                        </p:par>
                        <p:par>
                          <p:cTn id="63" fill="hold">
                            <p:stCondLst>
                              <p:cond delay="1000"/>
                            </p:stCondLst>
                            <p:childTnLst>
                              <p:par>
                                <p:cTn id="64" presetID="42" presetClass="path" presetSubtype="0" accel="50000" decel="50000" fill="hold" grpId="0" nodeType="afterEffect">
                                  <p:stCondLst>
                                    <p:cond delay="0"/>
                                  </p:stCondLst>
                                  <p:childTnLst>
                                    <p:animMotion origin="layout" path="M 3.88889E-6 -2.71605E-6 L 0.26354 0.42778 " pathEditMode="relative" rAng="0" ptsTypes="AA">
                                      <p:cBhvr>
                                        <p:cTn id="65" dur="2000" fill="hold"/>
                                        <p:tgtEl>
                                          <p:spTgt spid="11"/>
                                        </p:tgtEl>
                                        <p:attrNameLst>
                                          <p:attrName>ppt_x</p:attrName>
                                          <p:attrName>ppt_y</p:attrName>
                                        </p:attrNameLst>
                                      </p:cBhvr>
                                      <p:rCtr x="13177" y="21389"/>
                                    </p:animMotion>
                                  </p:childTnLst>
                                </p:cTn>
                              </p:par>
                            </p:childTnLst>
                          </p:cTn>
                        </p:par>
                        <p:par>
                          <p:cTn id="66" fill="hold">
                            <p:stCondLst>
                              <p:cond delay="3000"/>
                            </p:stCondLst>
                            <p:childTnLst>
                              <p:par>
                                <p:cTn id="67" presetID="16" presetClass="entr" presetSubtype="21" fill="hold" grpId="0" nodeType="after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barn(inVertical)">
                                      <p:cBhvr>
                                        <p:cTn id="69" dur="500"/>
                                        <p:tgtEl>
                                          <p:spTgt spid="90"/>
                                        </p:tgtEl>
                                      </p:cBhvr>
                                    </p:animEffect>
                                  </p:childTnLst>
                                </p:cTn>
                              </p:par>
                            </p:childTnLst>
                          </p:cTn>
                        </p:par>
                        <p:par>
                          <p:cTn id="70" fill="hold">
                            <p:stCondLst>
                              <p:cond delay="3500"/>
                            </p:stCondLst>
                            <p:childTnLst>
                              <p:par>
                                <p:cTn id="71" presetID="22" presetClass="entr" presetSubtype="4"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00"/>
                                        <p:tgtEl>
                                          <p:spTgt spid="93"/>
                                        </p:tgtEl>
                                      </p:cBhvr>
                                    </p:animEffect>
                                  </p:childTnLst>
                                </p:cTn>
                              </p:par>
                            </p:childTnLst>
                          </p:cTn>
                        </p:par>
                        <p:par>
                          <p:cTn id="74" fill="hold">
                            <p:stCondLst>
                              <p:cond delay="4000"/>
                            </p:stCondLst>
                            <p:childTnLst>
                              <p:par>
                                <p:cTn id="75" presetID="22" presetClass="entr" presetSubtype="2" fill="hold" nodeType="after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wipe(right)">
                                      <p:cBhvr>
                                        <p:cTn id="7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272" name="Shape 127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68</a:t>
            </a:fld>
            <a:endParaRPr sz="800">
              <a:solidFill>
                <a:srgbClr val="808080"/>
              </a:solidFill>
              <a:uFill>
                <a:solidFill>
                  <a:srgbClr val="808080"/>
                </a:solidFill>
              </a:uFill>
            </a:endParaRPr>
          </a:p>
        </p:txBody>
      </p:sp>
      <p:sp>
        <p:nvSpPr>
          <p:cNvPr id="1273" name="Shape 127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274" name="Shape 1274"/>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275" name="Shape 1275"/>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6" name="Shape 1276"/>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277" name="Shape 1277"/>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278" name="Shape 1278"/>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79" name="Shape 1279"/>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280" name="Shape 1280"/>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281"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282" name="Shape 1282"/>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283" name="Shape 1283"/>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284" name="Shape 1284"/>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5" name="Shape 1285"/>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286"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287" name="Shape 1287"/>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88" name="Shape 1288"/>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289" name="Shape 1289"/>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290"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291" name="Shape 1291"/>
          <p:cNvSpPr/>
          <p:nvPr/>
        </p:nvSpPr>
        <p:spPr>
          <a:xfrm>
            <a:off x="6787493" y="3738723"/>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sp>
        <p:nvSpPr>
          <p:cNvPr id="1292" name="Shape 1292"/>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293" name="Shape 1293"/>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grpSp>
        <p:nvGrpSpPr>
          <p:cNvPr id="1297" name="Group 1297"/>
          <p:cNvGrpSpPr/>
          <p:nvPr/>
        </p:nvGrpSpPr>
        <p:grpSpPr>
          <a:xfrm>
            <a:off x="5668000" y="3665679"/>
            <a:ext cx="2199589" cy="682399"/>
            <a:chOff x="0" y="0"/>
            <a:chExt cx="2199587" cy="682397"/>
          </a:xfrm>
        </p:grpSpPr>
        <p:sp>
          <p:nvSpPr>
            <p:cNvPr id="1294" name="Shape 1294"/>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295" name="Shape 1295"/>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296"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298" name="Shape 1298"/>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299"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300" name="Shape 130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0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302" name="Shape 1302"/>
          <p:cNvSpPr/>
          <p:nvPr/>
        </p:nvSpPr>
        <p:spPr>
          <a:xfrm>
            <a:off x="5524853" y="3975716"/>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pic>
        <p:nvPicPr>
          <p:cNvPr id="1303" name="Picture 1302"/>
          <p:cNvPicPr/>
          <p:nvPr/>
        </p:nvPicPr>
        <p:blipFill>
          <a:blip r:embed="rId6">
            <a:extLst/>
          </a:blip>
          <a:stretch>
            <a:fillRect/>
          </a:stretch>
        </p:blipFill>
        <p:spPr>
          <a:xfrm>
            <a:off x="6223375" y="3218802"/>
            <a:ext cx="1014461" cy="343576"/>
          </a:xfrm>
          <a:prstGeom prst="rect">
            <a:avLst/>
          </a:prstGeom>
        </p:spPr>
      </p:pic>
      <p:pic>
        <p:nvPicPr>
          <p:cNvPr id="1305" name="Picture 1304"/>
          <p:cNvPicPr/>
          <p:nvPr/>
        </p:nvPicPr>
        <p:blipFill>
          <a:blip r:embed="rId6">
            <a:extLst/>
          </a:blip>
          <a:stretch>
            <a:fillRect/>
          </a:stretch>
        </p:blipFill>
        <p:spPr>
          <a:xfrm>
            <a:off x="6167431" y="2454060"/>
            <a:ext cx="1014462" cy="343575"/>
          </a:xfrm>
          <a:prstGeom prst="rect">
            <a:avLst/>
          </a:prstGeom>
        </p:spPr>
      </p:pic>
      <p:sp>
        <p:nvSpPr>
          <p:cNvPr id="1307" name="Shape 130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08" name="Shape 130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12" name="Group 1312"/>
          <p:cNvGrpSpPr/>
          <p:nvPr/>
        </p:nvGrpSpPr>
        <p:grpSpPr>
          <a:xfrm>
            <a:off x="6214271" y="3949199"/>
            <a:ext cx="1023565" cy="343576"/>
            <a:chOff x="0" y="-34502"/>
            <a:chExt cx="1023564" cy="343574"/>
          </a:xfrm>
        </p:grpSpPr>
        <p:pic>
          <p:nvPicPr>
            <p:cNvPr id="1309" name="Picture 1308"/>
            <p:cNvPicPr/>
            <p:nvPr/>
          </p:nvPicPr>
          <p:blipFill>
            <a:blip r:embed="rId6">
              <a:extLst/>
            </a:blip>
            <a:stretch>
              <a:fillRect/>
            </a:stretch>
          </p:blipFill>
          <p:spPr>
            <a:xfrm>
              <a:off x="9103" y="-34503"/>
              <a:ext cx="1014462" cy="343576"/>
            </a:xfrm>
            <a:prstGeom prst="rect">
              <a:avLst/>
            </a:prstGeom>
            <a:effectLst/>
          </p:spPr>
        </p:pic>
        <p:sp>
          <p:nvSpPr>
            <p:cNvPr id="1311" name="Shape 1311"/>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sp>
        <p:nvSpPr>
          <p:cNvPr id="1313" name="Shape 1313"/>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4" name="Shape 1314"/>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315" name="Shape 1315"/>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319" name="Group 1319"/>
          <p:cNvGrpSpPr/>
          <p:nvPr/>
        </p:nvGrpSpPr>
        <p:grpSpPr>
          <a:xfrm>
            <a:off x="5643511" y="1400829"/>
            <a:ext cx="2199588" cy="682399"/>
            <a:chOff x="0" y="0"/>
            <a:chExt cx="2199587" cy="682397"/>
          </a:xfrm>
        </p:grpSpPr>
        <p:sp>
          <p:nvSpPr>
            <p:cNvPr id="1316" name="Shape 1316"/>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17" name="Shape 1317"/>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DEA</a:t>
              </a:r>
            </a:p>
          </p:txBody>
        </p:sp>
        <p:pic>
          <p:nvPicPr>
            <p:cNvPr id="1318"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20" name="Shape 1320"/>
          <p:cNvSpPr/>
          <p:nvPr/>
        </p:nvSpPr>
        <p:spPr>
          <a:xfrm>
            <a:off x="5524853" y="1711844"/>
            <a:ext cx="631982" cy="2741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21" name="Shape 1321"/>
          <p:cNvSpPr/>
          <p:nvPr/>
        </p:nvSpPr>
        <p:spPr>
          <a:xfrm>
            <a:off x="6214271" y="1722687"/>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322" name="Picture 1321"/>
          <p:cNvPicPr/>
          <p:nvPr/>
        </p:nvPicPr>
        <p:blipFill>
          <a:blip r:embed="rId6">
            <a:extLst/>
          </a:blip>
          <a:stretch>
            <a:fillRect/>
          </a:stretch>
        </p:blipFill>
        <p:spPr>
          <a:xfrm>
            <a:off x="6167431" y="1692368"/>
            <a:ext cx="1014462" cy="343575"/>
          </a:xfrm>
          <a:prstGeom prst="rect">
            <a:avLst/>
          </a:prstGeom>
        </p:spPr>
      </p:pic>
      <p:pic>
        <p:nvPicPr>
          <p:cNvPr id="1324" name="pasted-image.png"/>
          <p:cNvPicPr/>
          <p:nvPr/>
        </p:nvPicPr>
        <p:blipFill>
          <a:blip r:embed="rId7">
            <a:extLst/>
          </a:blip>
          <a:stretch>
            <a:fillRect/>
          </a:stretch>
        </p:blipFill>
        <p:spPr>
          <a:xfrm>
            <a:off x="407700" y="907526"/>
            <a:ext cx="1767996" cy="443631"/>
          </a:xfrm>
          <a:prstGeom prst="rect">
            <a:avLst/>
          </a:prstGeom>
          <a:ln w="12700">
            <a:miter lim="400000"/>
          </a:ln>
        </p:spPr>
      </p:pic>
      <p:cxnSp>
        <p:nvCxnSpPr>
          <p:cNvPr id="1325" name="Connector 1325"/>
          <p:cNvCxnSpPr>
            <a:stCxn id="1302" idx="0"/>
            <a:endCxn id="1300" idx="0"/>
          </p:cNvCxnSpPr>
          <p:nvPr/>
        </p:nvCxnSpPr>
        <p:spPr>
          <a:xfrm flipH="1" flipV="1">
            <a:off x="3064034" y="3456673"/>
            <a:ext cx="2776810" cy="656093"/>
          </a:xfrm>
          <a:prstGeom prst="straightConnector1">
            <a:avLst/>
          </a:prstGeom>
          <a:ln w="19050">
            <a:solidFill>
              <a:srgbClr val="535353"/>
            </a:solidFill>
            <a:tailEnd type="triangle"/>
          </a:ln>
        </p:spPr>
      </p:cxnSp>
      <p:cxnSp>
        <p:nvCxnSpPr>
          <p:cNvPr id="1326" name="Connector 1326"/>
          <p:cNvCxnSpPr>
            <a:stCxn id="1300" idx="0"/>
            <a:endCxn id="1280" idx="0"/>
          </p:cNvCxnSpPr>
          <p:nvPr/>
        </p:nvCxnSpPr>
        <p:spPr>
          <a:xfrm flipH="1">
            <a:off x="1266037" y="3456673"/>
            <a:ext cx="1797998" cy="438646"/>
          </a:xfrm>
          <a:prstGeom prst="straightConnector1">
            <a:avLst/>
          </a:prstGeom>
          <a:ln w="19050">
            <a:solidFill>
              <a:srgbClr val="535353"/>
            </a:solidFill>
            <a:tailEnd type="triangle"/>
          </a:ln>
        </p:spPr>
      </p:cxnSp>
      <p:sp>
        <p:nvSpPr>
          <p:cNvPr id="1330" name="Shape 133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28" name="Picture 1327"/>
          <p:cNvPicPr/>
          <p:nvPr/>
        </p:nvPicPr>
        <p:blipFill>
          <a:blip r:embed="rId8">
            <a:extLst/>
          </a:blip>
          <a:stretch>
            <a:fillRect/>
          </a:stretch>
        </p:blipFill>
        <p:spPr>
          <a:xfrm>
            <a:off x="5652917" y="3641448"/>
            <a:ext cx="2229755" cy="741886"/>
          </a:xfrm>
          <a:prstGeom prst="rect">
            <a:avLst/>
          </a:prstGeom>
        </p:spPr>
      </p:pic>
    </p:spTree>
    <p:extLst>
      <p:ext uri="{BB962C8B-B14F-4D97-AF65-F5344CB8AC3E}">
        <p14:creationId xmlns:p14="http://schemas.microsoft.com/office/powerpoint/2010/main" val="1219021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1328"/>
                                        </p:tgtEl>
                                        <p:attrNameLst>
                                          <p:attrName>style.visibility</p:attrName>
                                        </p:attrNameLst>
                                      </p:cBhvr>
                                      <p:to>
                                        <p:strVal val="visible"/>
                                      </p:to>
                                    </p:set>
                                    <p:animEffect transition="in" filter="wipe(left)">
                                      <p:cBhvr>
                                        <p:cTn id="7"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 grpId="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69</a:t>
            </a:fld>
            <a:endParaRPr sz="800">
              <a:solidFill>
                <a:srgbClr val="808080"/>
              </a:solidFill>
              <a:uFill>
                <a:solidFill>
                  <a:srgbClr val="808080"/>
                </a:solidFill>
              </a:uFill>
            </a:endParaRPr>
          </a:p>
        </p:txBody>
      </p:sp>
      <p:sp>
        <p:nvSpPr>
          <p:cNvPr id="1333" name="Shape 1333"/>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Processes HA</a:t>
            </a:r>
          </a:p>
        </p:txBody>
      </p:sp>
      <p:sp>
        <p:nvSpPr>
          <p:cNvPr id="1334" name="Shape 1334"/>
          <p:cNvSpPr/>
          <p:nvPr/>
        </p:nvSpPr>
        <p:spPr>
          <a:xfrm>
            <a:off x="3138360" y="1799856"/>
            <a:ext cx="589238" cy="2275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Target VM</a:t>
            </a:r>
          </a:p>
        </p:txBody>
      </p:sp>
      <p:grpSp>
        <p:nvGrpSpPr>
          <p:cNvPr id="1338" name="Group 1338"/>
          <p:cNvGrpSpPr/>
          <p:nvPr/>
        </p:nvGrpSpPr>
        <p:grpSpPr>
          <a:xfrm>
            <a:off x="1951134" y="1782645"/>
            <a:ext cx="4645972" cy="1441362"/>
            <a:chOff x="0" y="0"/>
            <a:chExt cx="4645971" cy="1441361"/>
          </a:xfrm>
        </p:grpSpPr>
        <p:sp>
          <p:nvSpPr>
            <p:cNvPr id="1335" name="Shape 1335"/>
            <p:cNvSpPr/>
            <p:nvPr/>
          </p:nvSpPr>
          <p:spPr>
            <a:xfrm>
              <a:off x="0" y="0"/>
              <a:ext cx="4645972" cy="1441362"/>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36" name="Shape 1336"/>
            <p:cNvSpPr/>
            <p:nvPr/>
          </p:nvSpPr>
          <p:spPr>
            <a:xfrm>
              <a:off x="87341" y="64670"/>
              <a:ext cx="4375001" cy="3627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500">
                  <a:solidFill>
                    <a:srgbClr val="FFFFFF"/>
                  </a:solidFill>
                  <a:uFillTx/>
                  <a:latin typeface="Avenir Next"/>
                  <a:ea typeface="Avenir Next"/>
                  <a:cs typeface="Avenir Next"/>
                  <a:sym typeface="Avenir Next"/>
                </a:defRPr>
              </a:lvl1pPr>
            </a:lstStyle>
            <a:p>
              <a:pPr lvl="0">
                <a:defRPr sz="1800">
                  <a:solidFill>
                    <a:srgbClr val="000000"/>
                  </a:solidFill>
                </a:defRPr>
              </a:pPr>
              <a:r>
                <a:rPr sz="1500">
                  <a:solidFill>
                    <a:srgbClr val="FFFFFF"/>
                  </a:solidFill>
                </a:rPr>
                <a:t>Cloud Controller</a:t>
              </a:r>
            </a:p>
          </p:txBody>
        </p:sp>
        <p:pic>
          <p:nvPicPr>
            <p:cNvPr id="1337" name="image10.png" descr="ICON_VM_basic_label_Q308"/>
            <p:cNvPicPr/>
            <p:nvPr/>
          </p:nvPicPr>
          <p:blipFill>
            <a:blip r:embed="rId2">
              <a:extLst/>
            </a:blip>
            <a:stretch>
              <a:fillRect/>
            </a:stretch>
          </p:blipFill>
          <p:spPr>
            <a:xfrm>
              <a:off x="3583275" y="220141"/>
              <a:ext cx="854094" cy="1001079"/>
            </a:xfrm>
            <a:prstGeom prst="rect">
              <a:avLst/>
            </a:prstGeom>
            <a:ln w="12700" cap="flat">
              <a:noFill/>
              <a:miter lim="400000"/>
            </a:ln>
            <a:effectLst/>
          </p:spPr>
        </p:pic>
      </p:grpSp>
      <p:sp>
        <p:nvSpPr>
          <p:cNvPr id="1339" name="Shape 1339"/>
          <p:cNvSpPr/>
          <p:nvPr/>
        </p:nvSpPr>
        <p:spPr>
          <a:xfrm>
            <a:off x="2104320" y="2405202"/>
            <a:ext cx="705833" cy="3857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6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600">
                <a:solidFill>
                  <a:srgbClr val="FFFFFF"/>
                </a:solidFill>
              </a:rPr>
              <a:t>Agent</a:t>
            </a:r>
          </a:p>
        </p:txBody>
      </p:sp>
      <p:grpSp>
        <p:nvGrpSpPr>
          <p:cNvPr id="1343" name="Group 1343"/>
          <p:cNvGrpSpPr/>
          <p:nvPr/>
        </p:nvGrpSpPr>
        <p:grpSpPr>
          <a:xfrm>
            <a:off x="2836071" y="2266819"/>
            <a:ext cx="2498041" cy="787267"/>
            <a:chOff x="-134494" y="-32577"/>
            <a:chExt cx="2498040" cy="787265"/>
          </a:xfrm>
        </p:grpSpPr>
        <p:pic>
          <p:nvPicPr>
            <p:cNvPr id="1340" name="Picture 1339"/>
            <p:cNvPicPr/>
            <p:nvPr/>
          </p:nvPicPr>
          <p:blipFill>
            <a:blip r:embed="rId3">
              <a:extLst/>
            </a:blip>
            <a:stretch>
              <a:fillRect/>
            </a:stretch>
          </p:blipFill>
          <p:spPr>
            <a:xfrm>
              <a:off x="70190" y="-32578"/>
              <a:ext cx="2293356" cy="712247"/>
            </a:xfrm>
            <a:prstGeom prst="rect">
              <a:avLst/>
            </a:prstGeom>
            <a:effectLst/>
          </p:spPr>
        </p:pic>
        <p:sp>
          <p:nvSpPr>
            <p:cNvPr id="1342" name="Shape 1342"/>
            <p:cNvSpPr/>
            <p:nvPr/>
          </p:nvSpPr>
          <p:spPr>
            <a:xfrm>
              <a:off x="-134495" y="107595"/>
              <a:ext cx="1836996" cy="6470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9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900">
                  <a:solidFill>
                    <a:srgbClr val="FFFFFF"/>
                  </a:solidFill>
                </a:rPr>
                <a:t>Process</a:t>
              </a:r>
            </a:p>
          </p:txBody>
        </p:sp>
      </p:grpSp>
      <p:pic>
        <p:nvPicPr>
          <p:cNvPr id="1344" name="Picture 1343"/>
          <p:cNvPicPr/>
          <p:nvPr/>
        </p:nvPicPr>
        <p:blipFill>
          <a:blip r:embed="rId4">
            <a:extLst/>
          </a:blip>
          <a:stretch>
            <a:fillRect/>
          </a:stretch>
        </p:blipFill>
        <p:spPr>
          <a:xfrm rot="19883577">
            <a:off x="3156236" y="2559984"/>
            <a:ext cx="1821790" cy="76201"/>
          </a:xfrm>
          <a:prstGeom prst="rect">
            <a:avLst/>
          </a:prstGeom>
          <a:effectLst>
            <a:outerShdw blurRad="38100" dist="20000" dir="5400000" rotWithShape="0">
              <a:srgbClr val="000000">
                <a:alpha val="38000"/>
              </a:srgbClr>
            </a:outerShdw>
          </a:effectLst>
        </p:spPr>
      </p:pic>
      <p:pic>
        <p:nvPicPr>
          <p:cNvPr id="1345" name="Picture 1344"/>
          <p:cNvPicPr/>
          <p:nvPr/>
        </p:nvPicPr>
        <p:blipFill>
          <a:blip r:embed="rId5">
            <a:extLst/>
          </a:blip>
          <a:stretch>
            <a:fillRect/>
          </a:stretch>
        </p:blipFill>
        <p:spPr>
          <a:xfrm rot="12470837">
            <a:off x="3181547" y="2533650"/>
            <a:ext cx="2021490" cy="76201"/>
          </a:xfrm>
          <a:prstGeom prst="rect">
            <a:avLst/>
          </a:prstGeom>
          <a:effectLst>
            <a:outerShdw blurRad="38100" dist="20000" dir="5400000" rotWithShape="0">
              <a:srgbClr val="000000">
                <a:alpha val="38000"/>
              </a:srgbClr>
            </a:outerShdw>
          </a:effectLst>
        </p:spPr>
      </p:pic>
      <p:sp>
        <p:nvSpPr>
          <p:cNvPr id="1346" name="Shape 1346"/>
          <p:cNvSpPr/>
          <p:nvPr/>
        </p:nvSpPr>
        <p:spPr>
          <a:xfrm>
            <a:off x="3829358" y="2409122"/>
            <a:ext cx="1880561" cy="64496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700">
                <a:solidFill>
                  <a:srgbClr val="F27C3A"/>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700" dirty="0">
                <a:solidFill>
                  <a:srgbClr val="F27C3A"/>
                </a:solidFill>
              </a:rPr>
              <a:t>Restart</a:t>
            </a:r>
          </a:p>
        </p:txBody>
      </p:sp>
    </p:spTree>
    <p:extLst>
      <p:ext uri="{BB962C8B-B14F-4D97-AF65-F5344CB8AC3E}">
        <p14:creationId xmlns:p14="http://schemas.microsoft.com/office/powerpoint/2010/main" val="523573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4"/>
                                        </p:tgtEl>
                                        <p:attrNameLst>
                                          <p:attrName>style.visibility</p:attrName>
                                        </p:attrNameLst>
                                      </p:cBhvr>
                                      <p:to>
                                        <p:strVal val="visible"/>
                                      </p:to>
                                    </p:set>
                                  </p:childTnLst>
                                </p:cTn>
                              </p:par>
                              <p:par>
                                <p:cTn id="9" presetID="9" presetClass="exit" presetSubtype="0" fill="hold" nodeType="withEffect">
                                  <p:stCondLst>
                                    <p:cond delay="0"/>
                                  </p:stCondLst>
                                  <p:childTnLst>
                                    <p:animEffect transition="out" filter="dissolve">
                                      <p:cBhvr>
                                        <p:cTn id="10" dur="500"/>
                                        <p:tgtEl>
                                          <p:spTgt spid="1343"/>
                                        </p:tgtEl>
                                      </p:cBhvr>
                                    </p:animEffect>
                                    <p:set>
                                      <p:cBhvr>
                                        <p:cTn id="11" dur="1" fill="hold">
                                          <p:stCondLst>
                                            <p:cond delay="499"/>
                                          </p:stCondLst>
                                        </p:cTn>
                                        <p:tgtEl>
                                          <p:spTgt spid="134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4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43"/>
                                        </p:tgtEl>
                                        <p:attrNameLst>
                                          <p:attrName>style.visibility</p:attrName>
                                        </p:attrNameLst>
                                      </p:cBhvr>
                                      <p:to>
                                        <p:strVal val="visible"/>
                                      </p:to>
                                    </p:set>
                                  </p:childTnLst>
                                </p:cTn>
                              </p:par>
                              <p:par>
                                <p:cTn id="26" presetID="1" presetClass="exit" presetSubtype="0" fill="hold" grpId="1" nodeType="withEffect">
                                  <p:stCondLst>
                                    <p:cond delay="0"/>
                                  </p:stCondLst>
                                  <p:childTnLst>
                                    <p:set>
                                      <p:cBhvr>
                                        <p:cTn id="27" dur="1" fill="hold">
                                          <p:stCondLst>
                                            <p:cond delay="0"/>
                                          </p:stCondLst>
                                        </p:cTn>
                                        <p:tgtEl>
                                          <p:spTgt spid="1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6" grpId="0" animBg="1"/>
      <p:bldP spid="134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418205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hape 1354"/>
          <p:cNvSpPr/>
          <p:nvPr/>
        </p:nvSpPr>
        <p:spPr>
          <a:xfrm>
            <a:off x="5528863" y="916964"/>
            <a:ext cx="2428885" cy="3522898"/>
          </a:xfrm>
          <a:prstGeom prst="roundRect">
            <a:avLst>
              <a:gd name="adj" fmla="val 2091"/>
            </a:avLst>
          </a:prstGeom>
          <a:solidFill>
            <a:srgbClr val="A7A7A7"/>
          </a:solidFill>
          <a:ln w="3175">
            <a:miter lim="400000"/>
          </a:ln>
          <a:extLst>
            <a:ext uri="{C572A759-6A51-4108-AA02-DFA0A04FC94B}">
              <ma14:wrappingTextBoxFlag xmlns:ma14="http://schemas.microsoft.com/office/mac/drawingml/2011/main" val="1"/>
            </a:ext>
          </a:extLst>
        </p:spPr>
        <p:txBody>
          <a:bodyPr lIns="0" tIns="0" rIns="0" bIns="0" anchor="b"/>
          <a:lstStyle>
            <a:lvl1pPr algn="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a:t>
            </a:r>
          </a:p>
        </p:txBody>
      </p:sp>
      <p:sp>
        <p:nvSpPr>
          <p:cNvPr id="1355" name="Shape 1355"/>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70</a:t>
            </a:fld>
            <a:endParaRPr sz="800">
              <a:solidFill>
                <a:srgbClr val="808080"/>
              </a:solidFill>
              <a:uFill>
                <a:solidFill>
                  <a:srgbClr val="808080"/>
                </a:solidFill>
              </a:uFill>
            </a:endParaRPr>
          </a:p>
        </p:txBody>
      </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900">
                <a:solidFill>
                  <a:srgbClr val="29756E"/>
                </a:solidFill>
                <a:uFill>
                  <a:solidFill>
                    <a:srgbClr val="2C95DD"/>
                  </a:solidFill>
                </a:uFill>
              </a:rPr>
              <a:t>Platform VMs HA</a:t>
            </a:r>
          </a:p>
        </p:txBody>
      </p:sp>
      <p:sp>
        <p:nvSpPr>
          <p:cNvPr id="1357" name="Shape 1357"/>
          <p:cNvSpPr/>
          <p:nvPr/>
        </p:nvSpPr>
        <p:spPr>
          <a:xfrm>
            <a:off x="431093" y="929664"/>
            <a:ext cx="4928452" cy="3497498"/>
          </a:xfrm>
          <a:prstGeom prst="roundRect">
            <a:avLst>
              <a:gd name="adj" fmla="val 1452"/>
            </a:avLst>
          </a:prstGeom>
          <a:ln w="25400">
            <a:solidFill>
              <a:srgbClr val="29756E"/>
            </a:solidFill>
            <a:round/>
          </a:ln>
        </p:spPr>
        <p:txBody>
          <a:bodyPr lIns="0" tIns="0" rIns="0" bIns="0" anchor="ctr"/>
          <a:lstStyle/>
          <a:p>
            <a:pPr lvl="0"/>
            <a:endParaRPr/>
          </a:p>
        </p:txBody>
      </p:sp>
      <p:sp>
        <p:nvSpPr>
          <p:cNvPr id="1358" name="Shape 1358"/>
          <p:cNvSpPr/>
          <p:nvPr/>
        </p:nvSpPr>
        <p:spPr>
          <a:xfrm flipV="1">
            <a:off x="1867564" y="2305968"/>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1863275" y="1750507"/>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540052" y="2399372"/>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Blobstore</a:t>
            </a:r>
          </a:p>
        </p:txBody>
      </p:sp>
      <p:sp>
        <p:nvSpPr>
          <p:cNvPr id="1361" name="Shape 1361"/>
          <p:cNvSpPr/>
          <p:nvPr/>
        </p:nvSpPr>
        <p:spPr>
          <a:xfrm>
            <a:off x="589683" y="2485100"/>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2" name="Shape 1362"/>
          <p:cNvSpPr/>
          <p:nvPr/>
        </p:nvSpPr>
        <p:spPr>
          <a:xfrm>
            <a:off x="4625590" y="956502"/>
            <a:ext cx="701752" cy="3835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700">
                <a:solidFill>
                  <a:srgbClr val="535353"/>
                </a:solidFill>
                <a:latin typeface="Avenir Next"/>
                <a:ea typeface="Avenir Next"/>
                <a:cs typeface="Avenir Next"/>
                <a:sym typeface="Avenir Next"/>
              </a:defRPr>
            </a:lvl1pPr>
          </a:lstStyle>
          <a:p>
            <a:pPr lvl="0">
              <a:defRPr sz="1800">
                <a:solidFill>
                  <a:srgbClr val="000000"/>
                </a:solidFill>
                <a:uFillTx/>
              </a:defRPr>
            </a:pPr>
            <a:r>
              <a:rPr sz="1700">
                <a:solidFill>
                  <a:srgbClr val="535353"/>
                </a:solidFill>
                <a:uFill>
                  <a:solidFill>
                    <a:srgbClr val="4D4D4D"/>
                  </a:solidFill>
                </a:uFill>
              </a:rPr>
              <a:t>BOSH</a:t>
            </a:r>
          </a:p>
        </p:txBody>
      </p:sp>
      <p:sp>
        <p:nvSpPr>
          <p:cNvPr id="1363" name="Shape 1363"/>
          <p:cNvSpPr/>
          <p:nvPr/>
        </p:nvSpPr>
        <p:spPr>
          <a:xfrm>
            <a:off x="614214" y="3579604"/>
            <a:ext cx="1303646" cy="631429"/>
          </a:xfrm>
          <a:prstGeom prst="roundRect">
            <a:avLst>
              <a:gd name="adj" fmla="val 799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Health </a:t>
            </a:r>
          </a:p>
          <a:p>
            <a:pPr lvl="0">
              <a:defRPr>
                <a:solidFill>
                  <a:srgbClr val="000000"/>
                </a:solidFill>
                <a:uFillTx/>
              </a:defRPr>
            </a:pPr>
            <a:r>
              <a:rPr sz="1600">
                <a:solidFill>
                  <a:srgbClr val="FFFFFF"/>
                </a:solidFill>
                <a:uFill>
                  <a:solidFill>
                    <a:srgbClr val="4D4D4D"/>
                  </a:solidFill>
                </a:uFill>
                <a:latin typeface="Avenir Next"/>
                <a:ea typeface="Avenir Next"/>
                <a:cs typeface="Avenir Next"/>
                <a:sym typeface="Avenir Next"/>
              </a:rPr>
              <a:t>        Monitor</a:t>
            </a:r>
          </a:p>
        </p:txBody>
      </p:sp>
      <p:pic>
        <p:nvPicPr>
          <p:cNvPr id="1364" name="pasted-image.pdf"/>
          <p:cNvPicPr/>
          <p:nvPr/>
        </p:nvPicPr>
        <p:blipFill>
          <a:blip r:embed="rId2">
            <a:extLst/>
          </a:blip>
          <a:stretch>
            <a:fillRect/>
          </a:stretch>
        </p:blipFill>
        <p:spPr>
          <a:xfrm>
            <a:off x="690981" y="3758781"/>
            <a:ext cx="241301" cy="227106"/>
          </a:xfrm>
          <a:prstGeom prst="rect">
            <a:avLst/>
          </a:prstGeom>
          <a:ln w="3175">
            <a:miter lim="400000"/>
          </a:ln>
        </p:spPr>
      </p:pic>
      <p:sp>
        <p:nvSpPr>
          <p:cNvPr id="1365" name="Shape 1365"/>
          <p:cNvSpPr/>
          <p:nvPr/>
        </p:nvSpPr>
        <p:spPr>
          <a:xfrm>
            <a:off x="540052" y="1508753"/>
            <a:ext cx="1451971" cy="387175"/>
          </a:xfrm>
          <a:prstGeom prst="roundRect">
            <a:avLst>
              <a:gd name="adj" fmla="val 13038"/>
            </a:avLst>
          </a:prstGeom>
          <a:solidFill>
            <a:srgbClr val="545454"/>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DB</a:t>
            </a:r>
          </a:p>
        </p:txBody>
      </p:sp>
      <p:sp>
        <p:nvSpPr>
          <p:cNvPr id="1366" name="Shape 1366"/>
          <p:cNvSpPr/>
          <p:nvPr/>
        </p:nvSpPr>
        <p:spPr>
          <a:xfrm>
            <a:off x="589683" y="1568869"/>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5668000" y="2922938"/>
            <a:ext cx="2199589"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68" name="Shape 1368"/>
          <p:cNvSpPr/>
          <p:nvPr/>
        </p:nvSpPr>
        <p:spPr>
          <a:xfrm>
            <a:off x="5744722" y="2975323"/>
            <a:ext cx="204614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Messaging</a:t>
            </a:r>
          </a:p>
        </p:txBody>
      </p:sp>
      <p:pic>
        <p:nvPicPr>
          <p:cNvPr id="1369" name="image10.png" descr="ICON_VM_basic_label_Q308"/>
          <p:cNvPicPr/>
          <p:nvPr/>
        </p:nvPicPr>
        <p:blipFill>
          <a:blip r:embed="rId3">
            <a:extLst/>
          </a:blip>
          <a:stretch>
            <a:fillRect/>
          </a:stretch>
        </p:blipFill>
        <p:spPr>
          <a:xfrm>
            <a:off x="7382796" y="3063086"/>
            <a:ext cx="404363" cy="473951"/>
          </a:xfrm>
          <a:prstGeom prst="rect">
            <a:avLst/>
          </a:prstGeom>
          <a:ln w="12700">
            <a:miter lim="400000"/>
          </a:ln>
        </p:spPr>
      </p:pic>
      <p:sp>
        <p:nvSpPr>
          <p:cNvPr id="1370" name="Shape 1370"/>
          <p:cNvSpPr/>
          <p:nvPr/>
        </p:nvSpPr>
        <p:spPr>
          <a:xfrm rot="11254553">
            <a:off x="4202664" y="3166784"/>
            <a:ext cx="202002" cy="178246"/>
          </a:xfrm>
          <a:custGeom>
            <a:avLst/>
            <a:gdLst/>
            <a:ahLst/>
            <a:cxnLst>
              <a:cxn ang="0">
                <a:pos x="wd2" y="hd2"/>
              </a:cxn>
              <a:cxn ang="5400000">
                <a:pos x="wd2" y="hd2"/>
              </a:cxn>
              <a:cxn ang="10800000">
                <a:pos x="wd2" y="hd2"/>
              </a:cxn>
              <a:cxn ang="16200000">
                <a:pos x="wd2" y="hd2"/>
              </a:cxn>
            </a:cxnLst>
            <a:rect l="0" t="0" r="r" b="b"/>
            <a:pathLst>
              <a:path w="20537" h="20870" extrusionOk="0">
                <a:moveTo>
                  <a:pt x="5461" y="14219"/>
                </a:moveTo>
                <a:cubicBezTo>
                  <a:pt x="6370" y="14080"/>
                  <a:pt x="7008" y="13119"/>
                  <a:pt x="6887" y="12073"/>
                </a:cubicBezTo>
                <a:cubicBezTo>
                  <a:pt x="6766" y="11027"/>
                  <a:pt x="5932" y="10292"/>
                  <a:pt x="5024" y="10431"/>
                </a:cubicBezTo>
                <a:cubicBezTo>
                  <a:pt x="4115" y="10570"/>
                  <a:pt x="3477" y="11531"/>
                  <a:pt x="3598" y="12577"/>
                </a:cubicBezTo>
                <a:cubicBezTo>
                  <a:pt x="3719" y="13623"/>
                  <a:pt x="4553" y="14358"/>
                  <a:pt x="5461" y="14219"/>
                </a:cubicBezTo>
                <a:close/>
                <a:moveTo>
                  <a:pt x="10425" y="13459"/>
                </a:moveTo>
                <a:cubicBezTo>
                  <a:pt x="11333" y="13320"/>
                  <a:pt x="11971" y="12359"/>
                  <a:pt x="11851" y="11313"/>
                </a:cubicBezTo>
                <a:cubicBezTo>
                  <a:pt x="11730" y="10267"/>
                  <a:pt x="10896" y="9532"/>
                  <a:pt x="9987" y="9671"/>
                </a:cubicBezTo>
                <a:cubicBezTo>
                  <a:pt x="9079" y="9810"/>
                  <a:pt x="8441" y="10771"/>
                  <a:pt x="8561" y="11817"/>
                </a:cubicBezTo>
                <a:cubicBezTo>
                  <a:pt x="8682" y="12863"/>
                  <a:pt x="9516" y="13598"/>
                  <a:pt x="10425" y="13459"/>
                </a:cubicBezTo>
                <a:close/>
                <a:moveTo>
                  <a:pt x="15388" y="12698"/>
                </a:moveTo>
                <a:cubicBezTo>
                  <a:pt x="16297" y="12559"/>
                  <a:pt x="16935" y="11599"/>
                  <a:pt x="16814" y="10553"/>
                </a:cubicBezTo>
                <a:cubicBezTo>
                  <a:pt x="16693" y="9507"/>
                  <a:pt x="15859" y="8771"/>
                  <a:pt x="14951" y="8911"/>
                </a:cubicBezTo>
                <a:cubicBezTo>
                  <a:pt x="14043" y="9050"/>
                  <a:pt x="13404" y="10010"/>
                  <a:pt x="13525" y="11056"/>
                </a:cubicBezTo>
                <a:cubicBezTo>
                  <a:pt x="13646" y="12102"/>
                  <a:pt x="14480" y="12838"/>
                  <a:pt x="15388" y="12698"/>
                </a:cubicBezTo>
                <a:close/>
                <a:moveTo>
                  <a:pt x="11333" y="20736"/>
                </a:moveTo>
                <a:cubicBezTo>
                  <a:pt x="5692" y="21600"/>
                  <a:pt x="644" y="18177"/>
                  <a:pt x="56" y="13092"/>
                </a:cubicBezTo>
                <a:cubicBezTo>
                  <a:pt x="-531" y="8006"/>
                  <a:pt x="3565" y="3182"/>
                  <a:pt x="9205" y="2319"/>
                </a:cubicBezTo>
                <a:cubicBezTo>
                  <a:pt x="10331" y="2146"/>
                  <a:pt x="11433" y="2144"/>
                  <a:pt x="12475" y="2337"/>
                </a:cubicBezTo>
                <a:cubicBezTo>
                  <a:pt x="14907" y="2290"/>
                  <a:pt x="17337" y="1504"/>
                  <a:pt x="19768" y="0"/>
                </a:cubicBezTo>
                <a:cubicBezTo>
                  <a:pt x="19085" y="1758"/>
                  <a:pt x="18589" y="3515"/>
                  <a:pt x="18297" y="5277"/>
                </a:cubicBezTo>
                <a:cubicBezTo>
                  <a:pt x="19489" y="6533"/>
                  <a:pt x="20271" y="8142"/>
                  <a:pt x="20482" y="9963"/>
                </a:cubicBezTo>
                <a:cubicBezTo>
                  <a:pt x="21069" y="15049"/>
                  <a:pt x="16973" y="19872"/>
                  <a:pt x="11333" y="20736"/>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1" name="Shape 1371"/>
          <p:cNvSpPr/>
          <p:nvPr/>
        </p:nvSpPr>
        <p:spPr>
          <a:xfrm>
            <a:off x="5668001" y="2162281"/>
            <a:ext cx="2199588" cy="682399"/>
          </a:xfrm>
          <a:prstGeom prst="roundRect">
            <a:avLst>
              <a:gd name="adj" fmla="val 4579"/>
            </a:avLst>
          </a:prstGeom>
          <a:solidFill>
            <a:srgbClr val="29756E"/>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5748325" y="2223190"/>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Health Manager</a:t>
            </a:r>
          </a:p>
        </p:txBody>
      </p:sp>
      <p:pic>
        <p:nvPicPr>
          <p:cNvPr id="1373" name="image10.png" descr="ICON_VM_basic_label_Q308"/>
          <p:cNvPicPr/>
          <p:nvPr/>
        </p:nvPicPr>
        <p:blipFill>
          <a:blip r:embed="rId3">
            <a:extLst/>
          </a:blip>
          <a:stretch>
            <a:fillRect/>
          </a:stretch>
        </p:blipFill>
        <p:spPr>
          <a:xfrm>
            <a:off x="7382796" y="2266505"/>
            <a:ext cx="404363" cy="473951"/>
          </a:xfrm>
          <a:prstGeom prst="rect">
            <a:avLst/>
          </a:prstGeom>
          <a:ln w="12700">
            <a:miter lim="400000"/>
          </a:ln>
        </p:spPr>
      </p:pic>
      <p:sp>
        <p:nvSpPr>
          <p:cNvPr id="1374" name="Shape 1374"/>
          <p:cNvSpPr/>
          <p:nvPr/>
        </p:nvSpPr>
        <p:spPr>
          <a:xfrm>
            <a:off x="4210208" y="3484831"/>
            <a:ext cx="188325" cy="162914"/>
          </a:xfrm>
          <a:custGeom>
            <a:avLst/>
            <a:gdLst/>
            <a:ahLst/>
            <a:cxnLst>
              <a:cxn ang="0">
                <a:pos x="wd2" y="hd2"/>
              </a:cxn>
              <a:cxn ang="5400000">
                <a:pos x="wd2" y="hd2"/>
              </a:cxn>
              <a:cxn ang="10800000">
                <a:pos x="wd2" y="hd2"/>
              </a:cxn>
              <a:cxn ang="16200000">
                <a:pos x="wd2" y="hd2"/>
              </a:cxn>
            </a:cxnLst>
            <a:rect l="0" t="0" r="r" b="b"/>
            <a:pathLst>
              <a:path w="10657" h="15999" extrusionOk="0">
                <a:moveTo>
                  <a:pt x="5328" y="3849"/>
                </a:moveTo>
                <a:cubicBezTo>
                  <a:pt x="7532" y="-5601"/>
                  <a:pt x="16128" y="3849"/>
                  <a:pt x="5328" y="15999"/>
                </a:cubicBezTo>
                <a:cubicBezTo>
                  <a:pt x="-5472" y="3849"/>
                  <a:pt x="3124" y="-5601"/>
                  <a:pt x="5328" y="3849"/>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5" name="Shape 1375"/>
          <p:cNvSpPr/>
          <p:nvPr/>
        </p:nvSpPr>
        <p:spPr>
          <a:xfrm>
            <a:off x="4223560" y="3761728"/>
            <a:ext cx="168248" cy="224523"/>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76" name="Shape 1376"/>
          <p:cNvSpPr/>
          <p:nvPr/>
        </p:nvSpPr>
        <p:spPr>
          <a:xfrm>
            <a:off x="2045436" y="1953052"/>
            <a:ext cx="1886821" cy="363583"/>
          </a:xfrm>
          <a:prstGeom prst="roundRect">
            <a:avLst>
              <a:gd name="adj" fmla="val 13884"/>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BOSH Director</a:t>
            </a:r>
          </a:p>
        </p:txBody>
      </p:sp>
      <p:pic>
        <p:nvPicPr>
          <p:cNvPr id="1377" name="pasted-image.pdf"/>
          <p:cNvPicPr/>
          <p:nvPr/>
        </p:nvPicPr>
        <p:blipFill>
          <a:blip r:embed="rId4">
            <a:extLst/>
          </a:blip>
          <a:stretch>
            <a:fillRect/>
          </a:stretch>
        </p:blipFill>
        <p:spPr>
          <a:xfrm>
            <a:off x="2117712" y="1990349"/>
            <a:ext cx="213188" cy="274100"/>
          </a:xfrm>
          <a:prstGeom prst="rect">
            <a:avLst/>
          </a:prstGeom>
          <a:ln w="3175">
            <a:miter lim="400000"/>
          </a:ln>
        </p:spPr>
      </p:pic>
      <p:sp>
        <p:nvSpPr>
          <p:cNvPr id="1419" name="Shape 1419"/>
          <p:cNvSpPr/>
          <p:nvPr/>
        </p:nvSpPr>
        <p:spPr>
          <a:xfrm>
            <a:off x="3187296" y="3651012"/>
            <a:ext cx="2332827" cy="452038"/>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0"/>
            <a:endCxn id="1363" idx="0"/>
          </p:cNvCxnSpPr>
          <p:nvPr/>
        </p:nvCxnSpPr>
        <p:spPr>
          <a:xfrm flipH="1">
            <a:off x="1266037" y="3456673"/>
            <a:ext cx="1797998" cy="438646"/>
          </a:xfrm>
          <a:prstGeom prst="straightConnector1">
            <a:avLst/>
          </a:prstGeom>
          <a:ln w="19050">
            <a:solidFill>
              <a:srgbClr val="535353"/>
            </a:solidFill>
            <a:tailEnd type="triangle"/>
          </a:ln>
        </p:spPr>
      </p:cxnSp>
      <p:sp>
        <p:nvSpPr>
          <p:cNvPr id="1380" name="Shape 1380"/>
          <p:cNvSpPr/>
          <p:nvPr/>
        </p:nvSpPr>
        <p:spPr>
          <a:xfrm>
            <a:off x="2412211" y="3262471"/>
            <a:ext cx="1303646" cy="388405"/>
          </a:xfrm>
          <a:prstGeom prst="roundRect">
            <a:avLst>
              <a:gd name="adj" fmla="val 1307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a:solidFill>
                  <a:srgbClr val="FFFFFF"/>
                </a:solidFill>
                <a:uFill>
                  <a:solidFill>
                    <a:srgbClr val="4D4D4D"/>
                  </a:solidFill>
                </a:uFill>
              </a:rPr>
              <a:t>        NATS</a:t>
            </a:r>
          </a:p>
        </p:txBody>
      </p:sp>
      <p:pic>
        <p:nvPicPr>
          <p:cNvPr id="1381" name="pasted-image.pdf"/>
          <p:cNvPicPr/>
          <p:nvPr/>
        </p:nvPicPr>
        <p:blipFill>
          <a:blip r:embed="rId5">
            <a:extLst/>
          </a:blip>
          <a:stretch>
            <a:fillRect/>
          </a:stretch>
        </p:blipFill>
        <p:spPr>
          <a:xfrm>
            <a:off x="2487196" y="3347527"/>
            <a:ext cx="266701" cy="215901"/>
          </a:xfrm>
          <a:prstGeom prst="rect">
            <a:avLst/>
          </a:prstGeom>
          <a:ln w="3175">
            <a:miter lim="400000"/>
          </a:ln>
        </p:spPr>
      </p:pic>
      <p:sp>
        <p:nvSpPr>
          <p:cNvPr id="1420" name="Shape 1420"/>
          <p:cNvSpPr/>
          <p:nvPr/>
        </p:nvSpPr>
        <p:spPr>
          <a:xfrm>
            <a:off x="1527023" y="2335439"/>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223375" y="3218802"/>
            <a:ext cx="1014461" cy="343576"/>
          </a:xfrm>
          <a:prstGeom prst="rect">
            <a:avLst/>
          </a:prstGeom>
        </p:spPr>
      </p:pic>
      <p:pic>
        <p:nvPicPr>
          <p:cNvPr id="1385" name="Picture 1384"/>
          <p:cNvPicPr/>
          <p:nvPr/>
        </p:nvPicPr>
        <p:blipFill>
          <a:blip r:embed="rId6">
            <a:extLst/>
          </a:blip>
          <a:stretch>
            <a:fillRect/>
          </a:stretch>
        </p:blipFill>
        <p:spPr>
          <a:xfrm>
            <a:off x="6167431" y="2454060"/>
            <a:ext cx="1014462" cy="343575"/>
          </a:xfrm>
          <a:prstGeom prst="rect">
            <a:avLst/>
          </a:prstGeom>
        </p:spPr>
      </p:pic>
      <p:sp>
        <p:nvSpPr>
          <p:cNvPr id="1387" name="Shape 1387"/>
          <p:cNvSpPr/>
          <p:nvPr/>
        </p:nvSpPr>
        <p:spPr>
          <a:xfrm>
            <a:off x="5679184" y="3280306"/>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5658942" y="2509808"/>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520122" y="3679834"/>
            <a:ext cx="2342736" cy="682398"/>
            <a:chOff x="0" y="0"/>
            <a:chExt cx="2342734" cy="682397"/>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20"/>
              <a:ext cx="1023565" cy="343575"/>
              <a:chOff x="0" y="-34502"/>
              <a:chExt cx="1023564" cy="343574"/>
            </a:xfrm>
          </p:grpSpPr>
          <p:pic>
            <p:nvPicPr>
              <p:cNvPr id="1394" name="Picture 1393"/>
              <p:cNvPicPr/>
              <p:nvPr/>
            </p:nvPicPr>
            <p:blipFill>
              <a:blip r:embed="rId6">
                <a:extLst/>
              </a:blip>
              <a:stretch>
                <a:fillRect/>
              </a:stretch>
            </p:blipFill>
            <p:spPr>
              <a:xfrm>
                <a:off x="9103" y="-34503"/>
                <a:ext cx="1014462"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214271" y="325514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214271" y="2497059"/>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1" name="Shape 1401"/>
          <p:cNvSpPr/>
          <p:nvPr/>
        </p:nvSpPr>
        <p:spPr>
          <a:xfrm>
            <a:off x="6013426" y="954515"/>
            <a:ext cx="1334243" cy="3875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a:solidFill>
                  <a:srgbClr val="29756E"/>
                </a:solidFill>
              </a:defRPr>
            </a:lvl1pPr>
          </a:lstStyle>
          <a:p>
            <a:pPr lvl="0">
              <a:defRPr sz="1800">
                <a:solidFill>
                  <a:srgbClr val="000000"/>
                </a:solidFill>
                <a:uFillTx/>
              </a:defRPr>
            </a:pPr>
            <a:r>
              <a:rPr sz="2100">
                <a:solidFill>
                  <a:srgbClr val="29756E"/>
                </a:solidFill>
                <a:uFill>
                  <a:solidFill>
                    <a:srgbClr val="4D4D4D"/>
                  </a:solidFill>
                </a:uFill>
              </a:rPr>
              <a:t>Pivotal CF</a:t>
            </a:r>
          </a:p>
        </p:txBody>
      </p:sp>
      <p:grpSp>
        <p:nvGrpSpPr>
          <p:cNvPr id="1410" name="Group 1410"/>
          <p:cNvGrpSpPr/>
          <p:nvPr/>
        </p:nvGrpSpPr>
        <p:grpSpPr>
          <a:xfrm>
            <a:off x="5524853" y="1400829"/>
            <a:ext cx="2318246" cy="682399"/>
            <a:chOff x="0" y="0"/>
            <a:chExt cx="2318245" cy="682397"/>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29756E"/>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642577" y="291538"/>
              <a:ext cx="1014462" cy="343575"/>
            </a:xfrm>
            <a:prstGeom prst="rect">
              <a:avLst/>
            </a:prstGeom>
            <a:effectLst/>
          </p:spPr>
        </p:pic>
      </p:grpSp>
      <p:pic>
        <p:nvPicPr>
          <p:cNvPr id="1411" name="pasted-image.png"/>
          <p:cNvPicPr/>
          <p:nvPr/>
        </p:nvPicPr>
        <p:blipFill>
          <a:blip r:embed="rId7">
            <a:extLst/>
          </a:blip>
          <a:stretch>
            <a:fillRect/>
          </a:stretch>
        </p:blipFill>
        <p:spPr>
          <a:xfrm>
            <a:off x="407700" y="907526"/>
            <a:ext cx="1767996" cy="443631"/>
          </a:xfrm>
          <a:prstGeom prst="rect">
            <a:avLst/>
          </a:prstGeom>
          <a:ln w="12700">
            <a:miter lim="400000"/>
          </a:ln>
        </p:spPr>
      </p:pic>
      <p:sp>
        <p:nvSpPr>
          <p:cNvPr id="1412" name="Shape 1412"/>
          <p:cNvSpPr/>
          <p:nvPr/>
        </p:nvSpPr>
        <p:spPr>
          <a:xfrm>
            <a:off x="3384849" y="2684212"/>
            <a:ext cx="1011285" cy="274571"/>
          </a:xfrm>
          <a:prstGeom prst="roundRect">
            <a:avLst>
              <a:gd name="adj" fmla="val 15878"/>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a:solidFill>
                  <a:srgbClr val="FFFFFF"/>
                </a:solidFill>
                <a:uFill>
                  <a:solidFill>
                    <a:srgbClr val="4D4D4D"/>
                  </a:solidFill>
                </a:uFill>
              </a:rPr>
              <a:t>  Ressurector</a:t>
            </a:r>
          </a:p>
        </p:txBody>
      </p:sp>
      <p:cxnSp>
        <p:nvCxnSpPr>
          <p:cNvPr id="1413" name="Connector 1413"/>
          <p:cNvCxnSpPr>
            <a:stCxn id="1376" idx="0"/>
            <a:endCxn id="1412" idx="0"/>
          </p:cNvCxnSpPr>
          <p:nvPr/>
        </p:nvCxnSpPr>
        <p:spPr>
          <a:xfrm>
            <a:off x="2988846" y="2134843"/>
            <a:ext cx="901646" cy="686655"/>
          </a:xfrm>
          <a:prstGeom prst="straightConnector1">
            <a:avLst/>
          </a:prstGeom>
          <a:ln w="19050">
            <a:solidFill>
              <a:srgbClr val="535353"/>
            </a:solidFill>
            <a:tailEnd type="triangle"/>
          </a:ln>
        </p:spPr>
      </p:cxnSp>
      <p:sp>
        <p:nvSpPr>
          <p:cNvPr id="1421" name="Shape 1421"/>
          <p:cNvSpPr/>
          <p:nvPr/>
        </p:nvSpPr>
        <p:spPr>
          <a:xfrm>
            <a:off x="4007324" y="1927365"/>
            <a:ext cx="1517530" cy="756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362758" y="2296518"/>
            <a:ext cx="965201" cy="5385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535353"/>
                </a:solidFill>
              </a:rPr>
              <a:t>Re-create VM</a:t>
            </a:r>
          </a:p>
        </p:txBody>
      </p:sp>
      <p:sp>
        <p:nvSpPr>
          <p:cNvPr id="1416" name="Shape 1416"/>
          <p:cNvSpPr/>
          <p:nvPr/>
        </p:nvSpPr>
        <p:spPr>
          <a:xfrm>
            <a:off x="958113" y="305512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pic>
        <p:nvPicPr>
          <p:cNvPr id="1417" name="Picture 1416"/>
          <p:cNvPicPr/>
          <p:nvPr/>
        </p:nvPicPr>
        <p:blipFill>
          <a:blip r:embed="rId8">
            <a:extLst/>
          </a:blip>
          <a:stretch>
            <a:fillRect/>
          </a:stretch>
        </p:blipFill>
        <p:spPr>
          <a:xfrm rot="18900000">
            <a:off x="6192181" y="3977401"/>
            <a:ext cx="862193" cy="76201"/>
          </a:xfrm>
          <a:prstGeom prst="rect">
            <a:avLst/>
          </a:prstGeom>
          <a:effectLst>
            <a:outerShdw blurRad="38100" dist="20000" dir="5400000" rotWithShape="0">
              <a:srgbClr val="000000">
                <a:alpha val="38000"/>
              </a:srgbClr>
            </a:outerShdw>
          </a:effectLst>
        </p:spPr>
      </p:pic>
      <p:pic>
        <p:nvPicPr>
          <p:cNvPr id="1418" name="Picture 1417"/>
          <p:cNvPicPr/>
          <p:nvPr/>
        </p:nvPicPr>
        <p:blipFill>
          <a:blip r:embed="rId9">
            <a:extLst/>
          </a:blip>
          <a:stretch>
            <a:fillRect/>
          </a:stretch>
        </p:blipFill>
        <p:spPr>
          <a:xfrm rot="13500000">
            <a:off x="6172994" y="3966924"/>
            <a:ext cx="960864" cy="76201"/>
          </a:xfrm>
          <a:prstGeom prst="rect">
            <a:avLst/>
          </a:prstGeom>
          <a:effectLst>
            <a:outerShdw blurRad="38100" dist="20000" dir="5400000" rotWithShape="0">
              <a:srgbClr val="000000">
                <a:alpha val="38000"/>
              </a:srgbClr>
            </a:outerShdw>
          </a:effectLst>
        </p:spPr>
      </p:pic>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1417"/>
                                        </p:tgtEl>
                                        <p:attrNameLst>
                                          <p:attrName>style.visibility</p:attrName>
                                        </p:attrNameLst>
                                      </p:cBhvr>
                                      <p:to>
                                        <p:strVal val="visible"/>
                                      </p:to>
                                    </p:set>
                                    <p:animEffect transition="in" filter="wipe(left)">
                                      <p:cBhvr>
                                        <p:cTn id="7" dur="1000"/>
                                        <p:tgtEl>
                                          <p:spTgt spid="141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1418"/>
                                        </p:tgtEl>
                                        <p:attrNameLst>
                                          <p:attrName>style.visibility</p:attrName>
                                        </p:attrNameLst>
                                      </p:cBhvr>
                                      <p:to>
                                        <p:strVal val="visible"/>
                                      </p:to>
                                    </p:set>
                                    <p:animEffect transition="in" filter="wipe(left)">
                                      <p:cBhvr>
                                        <p:cTn id="11" dur="1000"/>
                                        <p:tgtEl>
                                          <p:spTgt spid="1418"/>
                                        </p:tgtEl>
                                      </p:cBhvr>
                                    </p:animEffect>
                                  </p:childTnLst>
                                </p:cTn>
                              </p:par>
                            </p:childTnLst>
                          </p:cTn>
                        </p:par>
                        <p:par>
                          <p:cTn id="12" fill="hold">
                            <p:stCondLst>
                              <p:cond delay="2000"/>
                            </p:stCondLst>
                            <p:childTnLst>
                              <p:par>
                                <p:cTn id="13" presetID="1" presetClass="exit" presetSubtype="0" fill="hold" grpId="1" nodeType="afterEffect">
                                  <p:stCondLst>
                                    <p:cond delay="0"/>
                                  </p:stCondLst>
                                  <p:iterate>
                                    <p:tmAbs val="0"/>
                                  </p:iterate>
                                  <p:childTnLst>
                                    <p:set>
                                      <p:cBhvr>
                                        <p:cTn id="14" fill="hold">
                                          <p:stCondLst>
                                            <p:cond delay="0"/>
                                          </p:stCondLst>
                                        </p:cTn>
                                        <p:tgtEl>
                                          <p:spTgt spid="1417"/>
                                        </p:tgtEl>
                                        <p:attrNameLst>
                                          <p:attrName>style.visibility</p:attrName>
                                        </p:attrNameLst>
                                      </p:cBhvr>
                                      <p:to>
                                        <p:strVal val="hidden"/>
                                      </p:to>
                                    </p:set>
                                  </p:childTnLst>
                                </p:cTn>
                              </p:par>
                            </p:childTnLst>
                          </p:cTn>
                        </p:par>
                        <p:par>
                          <p:cTn id="15" fill="hold">
                            <p:stCondLst>
                              <p:cond delay="200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1418"/>
                                        </p:tgtEl>
                                        <p:attrNameLst>
                                          <p:attrName>style.visibility</p:attrName>
                                        </p:attrNameLst>
                                      </p:cBhvr>
                                      <p:to>
                                        <p:strVal val="hidden"/>
                                      </p:to>
                                    </p:set>
                                  </p:childTnLst>
                                </p:cTn>
                              </p:par>
                            </p:childTnLst>
                          </p:cTn>
                        </p:par>
                        <p:par>
                          <p:cTn id="18" fill="hold">
                            <p:stCondLst>
                              <p:cond delay="2000"/>
                            </p:stCondLst>
                            <p:childTnLst>
                              <p:par>
                                <p:cTn id="19" presetID="10" presetClass="exit" presetSubtype="0" fill="hold" grpId="0" nodeType="afterEffect">
                                  <p:stCondLst>
                                    <p:cond delay="0"/>
                                  </p:stCondLst>
                                  <p:iterate>
                                    <p:tmAbs val="0"/>
                                  </p:iterate>
                                  <p:childTnLst>
                                    <p:animEffect transition="out" filter="fade">
                                      <p:cBhvr>
                                        <p:cTn id="20" dur="1000" fill="hold"/>
                                        <p:tgtEl>
                                          <p:spTgt spid="1398"/>
                                        </p:tgtEl>
                                      </p:cBhvr>
                                    </p:animEffect>
                                    <p:set>
                                      <p:cBhvr>
                                        <p:cTn id="21" fill="hold">
                                          <p:stCondLst>
                                            <p:cond delay="999"/>
                                          </p:stCondLst>
                                        </p:cTn>
                                        <p:tgtEl>
                                          <p:spTgt spid="1398"/>
                                        </p:tgtEl>
                                        <p:attrNameLst>
                                          <p:attrName>style.visibility</p:attrName>
                                        </p:attrNameLst>
                                      </p:cBhvr>
                                      <p:to>
                                        <p:strVal val="hidden"/>
                                      </p:to>
                                    </p:set>
                                  </p:childTnLst>
                                </p:cTn>
                              </p:par>
                            </p:childTnLst>
                          </p:cTn>
                        </p:par>
                        <p:par>
                          <p:cTn id="22" fill="hold">
                            <p:stCondLst>
                              <p:cond delay="3000"/>
                            </p:stCondLst>
                            <p:childTnLst>
                              <p:par>
                                <p:cTn id="23" presetID="3" presetClass="exit" presetSubtype="5" fill="hold" grpId="0" nodeType="afterEffect">
                                  <p:stCondLst>
                                    <p:cond delay="0"/>
                                  </p:stCondLst>
                                  <p:iterate>
                                    <p:tmAbs val="0"/>
                                  </p:iterate>
                                  <p:childTnLst>
                                    <p:animEffect transition="out" filter="blinds(vertical)">
                                      <p:cBhvr>
                                        <p:cTn id="24" dur="1500" fill="hold"/>
                                        <p:tgtEl>
                                          <p:spTgt spid="1419"/>
                                        </p:tgtEl>
                                      </p:cBhvr>
                                    </p:animEffect>
                                    <p:set>
                                      <p:cBhvr>
                                        <p:cTn id="25" fill="hold">
                                          <p:stCondLst>
                                            <p:cond delay="1499"/>
                                          </p:stCondLst>
                                        </p:cTn>
                                        <p:tgtEl>
                                          <p:spTgt spid="1419"/>
                                        </p:tgtEl>
                                        <p:attrNameLst>
                                          <p:attrName>style.visibility</p:attrName>
                                        </p:attrNameLst>
                                      </p:cBhvr>
                                      <p:to>
                                        <p:strVal val="hidden"/>
                                      </p:to>
                                    </p:set>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1416"/>
                                        </p:tgtEl>
                                        <p:attrNameLst>
                                          <p:attrName>style.visibility</p:attrName>
                                        </p:attrNameLst>
                                      </p:cBhvr>
                                      <p:to>
                                        <p:strVal val="visible"/>
                                      </p:to>
                                    </p:set>
                                    <p:anim calcmode="lin" valueType="num">
                                      <p:cBhvr>
                                        <p:cTn id="29" dur="750" fill="hold"/>
                                        <p:tgtEl>
                                          <p:spTgt spid="1416"/>
                                        </p:tgtEl>
                                        <p:attrNameLst>
                                          <p:attrName>ppt_w</p:attrName>
                                        </p:attrNameLst>
                                      </p:cBhvr>
                                      <p:tavLst>
                                        <p:tav tm="0">
                                          <p:val>
                                            <p:fltVal val="0"/>
                                          </p:val>
                                        </p:tav>
                                        <p:tav tm="100000">
                                          <p:val>
                                            <p:strVal val="#ppt_w"/>
                                          </p:val>
                                        </p:tav>
                                      </p:tavLst>
                                    </p:anim>
                                    <p:anim calcmode="lin" valueType="num">
                                      <p:cBhvr>
                                        <p:cTn id="30" dur="750" fill="hold"/>
                                        <p:tgtEl>
                                          <p:spTgt spid="1416"/>
                                        </p:tgtEl>
                                        <p:attrNameLst>
                                          <p:attrName>ppt_h</p:attrName>
                                        </p:attrNameLst>
                                      </p:cBhvr>
                                      <p:tavLst>
                                        <p:tav tm="0">
                                          <p:val>
                                            <p:fltVal val="0"/>
                                          </p:val>
                                        </p:tav>
                                        <p:tav tm="100000">
                                          <p:val>
                                            <p:strVal val="#ppt_h"/>
                                          </p:val>
                                        </p:tav>
                                      </p:tavLst>
                                    </p:anim>
                                  </p:childTnLst>
                                </p:cTn>
                              </p:par>
                            </p:childTnLst>
                          </p:cTn>
                        </p:par>
                        <p:par>
                          <p:cTn id="31" fill="hold">
                            <p:stCondLst>
                              <p:cond delay="5250"/>
                            </p:stCondLst>
                            <p:childTnLst>
                              <p:par>
                                <p:cTn id="32" presetID="22" presetClass="entr" presetSubtype="8" fill="hold" grpId="0" nodeType="afterEffect">
                                  <p:stCondLst>
                                    <p:cond delay="0"/>
                                  </p:stCondLst>
                                  <p:iterate>
                                    <p:tmAbs val="0"/>
                                  </p:iterate>
                                  <p:childTnLst>
                                    <p:set>
                                      <p:cBhvr>
                                        <p:cTn id="33" fill="hold"/>
                                        <p:tgtEl>
                                          <p:spTgt spid="1420"/>
                                        </p:tgtEl>
                                        <p:attrNameLst>
                                          <p:attrName>style.visibility</p:attrName>
                                        </p:attrNameLst>
                                      </p:cBhvr>
                                      <p:to>
                                        <p:strVal val="visible"/>
                                      </p:to>
                                    </p:set>
                                    <p:animEffect transition="in" filter="wipe(left)">
                                      <p:cBhvr>
                                        <p:cTn id="34" dur="1000"/>
                                        <p:tgtEl>
                                          <p:spTgt spid="1420"/>
                                        </p:tgtEl>
                                      </p:cBhvr>
                                    </p:animEffect>
                                  </p:childTnLst>
                                </p:cTn>
                              </p:par>
                            </p:childTnLst>
                          </p:cTn>
                        </p:par>
                        <p:par>
                          <p:cTn id="35" fill="hold">
                            <p:stCondLst>
                              <p:cond delay="6250"/>
                            </p:stCondLst>
                            <p:childTnLst>
                              <p:par>
                                <p:cTn id="36" presetID="22" presetClass="entr" presetSubtype="8" fill="hold" grpId="0" nodeType="afterEffect">
                                  <p:stCondLst>
                                    <p:cond delay="0"/>
                                  </p:stCondLst>
                                  <p:iterate>
                                    <p:tmAbs val="0"/>
                                  </p:iterate>
                                  <p:childTnLst>
                                    <p:set>
                                      <p:cBhvr>
                                        <p:cTn id="37" fill="hold"/>
                                        <p:tgtEl>
                                          <p:spTgt spid="1413"/>
                                        </p:tgtEl>
                                        <p:attrNameLst>
                                          <p:attrName>style.visibility</p:attrName>
                                        </p:attrNameLst>
                                      </p:cBhvr>
                                      <p:to>
                                        <p:strVal val="visible"/>
                                      </p:to>
                                    </p:set>
                                    <p:animEffect transition="in" filter="wipe(left)">
                                      <p:cBhvr>
                                        <p:cTn id="38" dur="1000"/>
                                        <p:tgtEl>
                                          <p:spTgt spid="1413"/>
                                        </p:tgtEl>
                                      </p:cBhvr>
                                    </p:animEffect>
                                  </p:childTnLst>
                                </p:cTn>
                              </p:par>
                            </p:childTnLst>
                          </p:cTn>
                        </p:par>
                        <p:par>
                          <p:cTn id="39" fill="hold">
                            <p:stCondLst>
                              <p:cond delay="7250"/>
                            </p:stCondLst>
                            <p:childTnLst>
                              <p:par>
                                <p:cTn id="40" presetID="23" presetClass="entr" presetSubtype="16" fill="hold" grpId="0" nodeType="afterEffect">
                                  <p:stCondLst>
                                    <p:cond delay="0"/>
                                  </p:stCondLst>
                                  <p:iterate>
                                    <p:tmAbs val="0"/>
                                  </p:iterate>
                                  <p:childTnLst>
                                    <p:set>
                                      <p:cBhvr>
                                        <p:cTn id="41" fill="hold"/>
                                        <p:tgtEl>
                                          <p:spTgt spid="1415"/>
                                        </p:tgtEl>
                                        <p:attrNameLst>
                                          <p:attrName>style.visibility</p:attrName>
                                        </p:attrNameLst>
                                      </p:cBhvr>
                                      <p:to>
                                        <p:strVal val="visible"/>
                                      </p:to>
                                    </p:set>
                                    <p:anim calcmode="lin" valueType="num">
                                      <p:cBhvr>
                                        <p:cTn id="42" dur="750" fill="hold"/>
                                        <p:tgtEl>
                                          <p:spTgt spid="1415"/>
                                        </p:tgtEl>
                                        <p:attrNameLst>
                                          <p:attrName>ppt_w</p:attrName>
                                        </p:attrNameLst>
                                      </p:cBhvr>
                                      <p:tavLst>
                                        <p:tav tm="0">
                                          <p:val>
                                            <p:fltVal val="0"/>
                                          </p:val>
                                        </p:tav>
                                        <p:tav tm="100000">
                                          <p:val>
                                            <p:strVal val="#ppt_w"/>
                                          </p:val>
                                        </p:tav>
                                      </p:tavLst>
                                    </p:anim>
                                    <p:anim calcmode="lin" valueType="num">
                                      <p:cBhvr>
                                        <p:cTn id="43" dur="750" fill="hold"/>
                                        <p:tgtEl>
                                          <p:spTgt spid="1415"/>
                                        </p:tgtEl>
                                        <p:attrNameLst>
                                          <p:attrName>ppt_h</p:attrName>
                                        </p:attrNameLst>
                                      </p:cBhvr>
                                      <p:tavLst>
                                        <p:tav tm="0">
                                          <p:val>
                                            <p:fltVal val="0"/>
                                          </p:val>
                                        </p:tav>
                                        <p:tav tm="100000">
                                          <p:val>
                                            <p:strVal val="#ppt_h"/>
                                          </p:val>
                                        </p:tav>
                                      </p:tavLst>
                                    </p:anim>
                                  </p:childTnLst>
                                </p:cTn>
                              </p:par>
                            </p:childTnLst>
                          </p:cTn>
                        </p:par>
                        <p:par>
                          <p:cTn id="44" fill="hold">
                            <p:stCondLst>
                              <p:cond delay="8000"/>
                            </p:stCondLst>
                            <p:childTnLst>
                              <p:par>
                                <p:cTn id="45" presetID="22" presetClass="entr" presetSubtype="8" fill="hold" grpId="0" nodeType="afterEffect">
                                  <p:stCondLst>
                                    <p:cond delay="0"/>
                                  </p:stCondLst>
                                  <p:iterate>
                                    <p:tmAbs val="0"/>
                                  </p:iterate>
                                  <p:childTnLst>
                                    <p:set>
                                      <p:cBhvr>
                                        <p:cTn id="46" fill="hold"/>
                                        <p:tgtEl>
                                          <p:spTgt spid="1421"/>
                                        </p:tgtEl>
                                        <p:attrNameLst>
                                          <p:attrName>style.visibility</p:attrName>
                                        </p:attrNameLst>
                                      </p:cBhvr>
                                      <p:to>
                                        <p:strVal val="visible"/>
                                      </p:to>
                                    </p:set>
                                    <p:animEffect transition="in" filter="wipe(left)">
                                      <p:cBhvr>
                                        <p:cTn id="47" dur="1000"/>
                                        <p:tgtEl>
                                          <p:spTgt spid="1421"/>
                                        </p:tgtEl>
                                      </p:cBhvr>
                                    </p:animEffect>
                                  </p:childTnLst>
                                </p:cTn>
                              </p:par>
                            </p:childTnLst>
                          </p:cTn>
                        </p:par>
                        <p:par>
                          <p:cTn id="48" fill="hold">
                            <p:stCondLst>
                              <p:cond delay="9000"/>
                            </p:stCondLst>
                            <p:childTnLst>
                              <p:par>
                                <p:cTn id="49" presetID="23" presetClass="entr" presetSubtype="32" fill="hold" grpId="0" nodeType="afterEffect">
                                  <p:stCondLst>
                                    <p:cond delay="0"/>
                                  </p:stCondLst>
                                  <p:iterate>
                                    <p:tmAbs val="0"/>
                                  </p:iterate>
                                  <p:childTnLst>
                                    <p:set>
                                      <p:cBhvr>
                                        <p:cTn id="50" fill="hold"/>
                                        <p:tgtEl>
                                          <p:spTgt spid="1410"/>
                                        </p:tgtEl>
                                        <p:attrNameLst>
                                          <p:attrName>style.visibility</p:attrName>
                                        </p:attrNameLst>
                                      </p:cBhvr>
                                      <p:to>
                                        <p:strVal val="visible"/>
                                      </p:to>
                                    </p:set>
                                    <p:anim calcmode="lin" valueType="num">
                                      <p:cBhvr>
                                        <p:cTn id="51" dur="2500" fill="hold"/>
                                        <p:tgtEl>
                                          <p:spTgt spid="1410"/>
                                        </p:tgtEl>
                                        <p:attrNameLst>
                                          <p:attrName>ppt_w</p:attrName>
                                        </p:attrNameLst>
                                      </p:cBhvr>
                                      <p:tavLst>
                                        <p:tav tm="0">
                                          <p:val>
                                            <p:fltVal val="0"/>
                                          </p:val>
                                        </p:tav>
                                        <p:tav tm="100000">
                                          <p:val>
                                            <p:strVal val="#ppt_w"/>
                                          </p:val>
                                        </p:tav>
                                      </p:tavLst>
                                    </p:anim>
                                    <p:anim calcmode="lin" valueType="num">
                                      <p:cBhvr>
                                        <p:cTn id="52"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P spid="1417" grpId="0" animBg="1" advAuto="0"/>
      <p:bldP spid="1417" grpId="1" animBg="1" advAuto="0"/>
      <p:bldP spid="1418" grpId="0" animBg="1" advAuto="0"/>
      <p:bldP spid="1418" grpId="1"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083737"/>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2430439"/>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258209" y="3374782"/>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461985" y="3903961"/>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008881"/>
                </a:solidFill>
              </a:rPr>
              <a:t>How </a:t>
            </a:r>
            <a:r>
              <a:rPr lang="en-US" sz="2800" dirty="0" smtClean="0">
                <a:solidFill>
                  <a:srgbClr val="008881"/>
                </a:solidFill>
              </a:rPr>
              <a:t>Pivotal CF </a:t>
            </a:r>
            <a:r>
              <a:rPr lang="en-US" sz="2800" dirty="0">
                <a:solidFill>
                  <a:srgbClr val="008881"/>
                </a:solidFill>
              </a:rPr>
              <a:t>enables four layers of HA</a:t>
            </a:r>
            <a:br>
              <a:rPr lang="en-US" sz="2800" dirty="0">
                <a:solidFill>
                  <a:srgbClr val="008881"/>
                </a:solidFill>
              </a:rPr>
            </a:br>
            <a:endParaRPr lang="en-US" dirty="0"/>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2064368" y="6974"/>
            <a:ext cx="7085117"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sp>
        <p:nvSpPr>
          <p:cNvPr id="1498" name="Shape 14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73</a:t>
            </a:fld>
            <a:endParaRPr sz="800">
              <a:solidFill>
                <a:srgbClr val="808080"/>
              </a:solidFill>
              <a:uFill>
                <a:solidFill>
                  <a:srgbClr val="808080"/>
                </a:solidFill>
              </a:uFill>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sp>
        <p:nvSpPr>
          <p:cNvPr id="1500" name="Shape 1500"/>
          <p:cNvSpPr/>
          <p:nvPr/>
        </p:nvSpPr>
        <p:spPr>
          <a:xfrm>
            <a:off x="244422" y="3306973"/>
            <a:ext cx="1673992" cy="3180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a:solidFill>
                  <a:srgbClr val="000000"/>
                </a:solidFill>
                <a:uFillTx/>
              </a:defRPr>
            </a:lvl1pPr>
          </a:lstStyle>
          <a:p>
            <a:pPr lvl="0"/>
            <a:r>
              <a:rPr dirty="0">
                <a:solidFill>
                  <a:srgbClr val="FFFFFF"/>
                </a:solidFill>
              </a:rPr>
              <a:t>Operator Concerns</a:t>
            </a:r>
          </a:p>
        </p:txBody>
      </p:sp>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19091516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10888142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78915</TotalTime>
  <Words>4753</Words>
  <Application>Microsoft Macintosh PowerPoint</Application>
  <PresentationFormat>On-screen Show (16:9)</PresentationFormat>
  <Paragraphs>1131</Paragraphs>
  <Slides>74</Slides>
  <Notes>39</Notes>
  <HiddenSlides>0</HiddenSlides>
  <MMClips>0</MMClips>
  <ScaleCrop>false</ScaleCrop>
  <HeadingPairs>
    <vt:vector size="4" baseType="variant">
      <vt:variant>
        <vt:lpstr>Theme</vt:lpstr>
      </vt:variant>
      <vt:variant>
        <vt:i4>2</vt:i4>
      </vt:variant>
      <vt:variant>
        <vt:lpstr>Slide Titles</vt:lpstr>
      </vt:variant>
      <vt:variant>
        <vt:i4>74</vt:i4>
      </vt:variant>
    </vt:vector>
  </HeadingPairs>
  <TitlesOfParts>
    <vt:vector size="76" baseType="lpstr">
      <vt:lpstr>Pivotal_interim_040113_template_</vt:lpstr>
      <vt:lpstr>Custom Theme</vt:lpstr>
      <vt:lpstr>PowerPoint Presentation</vt:lpstr>
      <vt:lpstr>Agenda</vt:lpstr>
      <vt:lpstr>PowerPoint Presentation</vt:lpstr>
      <vt:lpstr>PowerPoint Presentation</vt:lpstr>
      <vt:lpstr>Software is changing industries</vt:lpstr>
      <vt:lpstr>The promise of Cloud Native</vt:lpstr>
      <vt:lpstr>PowerPoint Presentation</vt:lpstr>
      <vt:lpstr>Characteristics of Cloud Native Architectures</vt:lpstr>
      <vt:lpstr>WaterScrumFall</vt:lpstr>
      <vt:lpstr>Twelve-Factor Apps</vt:lpstr>
      <vt:lpstr>Microservice: Definition</vt:lpstr>
      <vt:lpstr>Microservices are NOT</vt:lpstr>
      <vt:lpstr>Microservice Architecture</vt:lpstr>
      <vt:lpstr>It takes a platform</vt:lpstr>
      <vt:lpstr>PowerPoint Presentation</vt:lpstr>
      <vt:lpstr>1. Application Framework</vt:lpstr>
      <vt:lpstr>The Power of Cloud-Native Application Platforms</vt:lpstr>
      <vt:lpstr>Continuous Delivery With PCF</vt:lpstr>
      <vt:lpstr>Pivotal CF: Technical Capabilities </vt:lpstr>
      <vt:lpstr>Cloud Foundry Architecture</vt:lpstr>
      <vt:lpstr>Matt wrote a little cloud book…</vt:lpstr>
      <vt:lpstr>Pivotal Cloud Foundry</vt:lpstr>
      <vt:lpstr>Cloud Native Application Platforms</vt:lpstr>
      <vt:lpstr>Pivotal CF: Technical Capabilities </vt:lpstr>
      <vt:lpstr>Pivotal CF Architecture</vt:lpstr>
      <vt:lpstr>PowerPoint Presentation</vt:lpstr>
      <vt:lpstr>PowerPoint Presentation</vt:lpstr>
      <vt:lpstr>Application Staging</vt:lpstr>
      <vt:lpstr>Overview: Pushing an Application</vt:lpstr>
      <vt:lpstr>PowerPoint Presentation</vt:lpstr>
      <vt:lpstr>PowerPoint Presentation</vt:lpstr>
      <vt:lpstr>PowerPoint Presentation</vt:lpstr>
      <vt:lpstr>PowerPoint Presentation</vt:lpstr>
      <vt:lpstr>PowerPoint Presentation</vt:lpstr>
      <vt:lpstr>PowerPoint Presentation</vt:lpstr>
      <vt:lpstr>Application containers and scaling</vt:lpstr>
      <vt:lpstr>Customize the container experience</vt:lpstr>
      <vt:lpstr>Pivotal Cloud Foundry</vt:lpstr>
      <vt:lpstr>Pivotal Cloud Foundry Services</vt:lpstr>
      <vt:lpstr>Creating and Binding a Service</vt:lpstr>
      <vt:lpstr>Pivotal CF Architecture - Recap</vt:lpstr>
      <vt:lpstr>Pivotal Cloud Foundry</vt:lpstr>
      <vt:lpstr>Pivotal CF operations</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PowerPoint Presentation</vt:lpstr>
      <vt:lpstr>PowerPoint Presentation</vt:lpstr>
      <vt:lpstr>PowerPoint Presentation</vt:lpstr>
      <vt:lpstr>Ops Manager + BOSH</vt:lpstr>
      <vt:lpstr>PowerPoint Presentation</vt:lpstr>
      <vt:lpstr>Orgs, Spaces, Users and Quotas</vt:lpstr>
      <vt:lpstr>Organizations</vt:lpstr>
      <vt:lpstr>Quotas and Plans</vt:lpstr>
      <vt:lpstr>Spaces</vt:lpstr>
      <vt:lpstr>PowerPoint Presentation</vt:lpstr>
      <vt:lpstr>Platform Monitoring</vt:lpstr>
      <vt:lpstr>Platform Monitoring</vt:lpstr>
      <vt:lpstr>Platform Monitoring</vt:lpstr>
      <vt:lpstr>PowerPoint Presentation</vt:lpstr>
      <vt:lpstr>4 Layers of built-in High Availability</vt:lpstr>
      <vt:lpstr>App Instance HA</vt:lpstr>
      <vt:lpstr>Platform Processes HA</vt:lpstr>
      <vt:lpstr>Platform Processes HA</vt:lpstr>
      <vt:lpstr>Platform VMs HA</vt:lpstr>
      <vt:lpstr>Availability Zones</vt:lpstr>
      <vt:lpstr>How Pivotal CF enables four layers of HA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Tony Akin</cp:lastModifiedBy>
  <cp:revision>381</cp:revision>
  <dcterms:modified xsi:type="dcterms:W3CDTF">2015-10-29T18:02:13Z</dcterms:modified>
</cp:coreProperties>
</file>